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docx" ContentType="application/vnd.openxmlformats-officedocument.wordprocessingml.document"/>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29"/>
  </p:notesMasterIdLst>
  <p:sldIdLst>
    <p:sldId id="256" r:id="rId2"/>
    <p:sldId id="257" r:id="rId3"/>
    <p:sldId id="275" r:id="rId4"/>
    <p:sldId id="258" r:id="rId5"/>
    <p:sldId id="259" r:id="rId6"/>
    <p:sldId id="276" r:id="rId7"/>
    <p:sldId id="277" r:id="rId8"/>
    <p:sldId id="280" r:id="rId9"/>
    <p:sldId id="278" r:id="rId10"/>
    <p:sldId id="279" r:id="rId11"/>
    <p:sldId id="281" r:id="rId12"/>
    <p:sldId id="282" r:id="rId13"/>
    <p:sldId id="283" r:id="rId14"/>
    <p:sldId id="289" r:id="rId15"/>
    <p:sldId id="290" r:id="rId16"/>
    <p:sldId id="285" r:id="rId17"/>
    <p:sldId id="286" r:id="rId18"/>
    <p:sldId id="295" r:id="rId19"/>
    <p:sldId id="296" r:id="rId20"/>
    <p:sldId id="287" r:id="rId21"/>
    <p:sldId id="292" r:id="rId22"/>
    <p:sldId id="297" r:id="rId23"/>
    <p:sldId id="288" r:id="rId24"/>
    <p:sldId id="293" r:id="rId25"/>
    <p:sldId id="298" r:id="rId26"/>
    <p:sldId id="294" r:id="rId27"/>
    <p:sldId id="299" r:id="rId28"/>
  </p:sldIdLst>
  <p:sldSz cx="9144000" cy="6858000" type="screen4x3"/>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Orta Stil 2 - Vurgu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756" autoAdjust="0"/>
    <p:restoredTop sz="92086" autoAdjust="0"/>
  </p:normalViewPr>
  <p:slideViewPr>
    <p:cSldViewPr>
      <p:cViewPr>
        <p:scale>
          <a:sx n="60" d="100"/>
          <a:sy n="60" d="100"/>
        </p:scale>
        <p:origin x="-54" y="-53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C872387-5898-4F2C-99DC-0305BC51C493}" type="doc">
      <dgm:prSet loTypeId="urn:microsoft.com/office/officeart/2005/8/layout/cycle1" loCatId="cycle" qsTypeId="urn:microsoft.com/office/officeart/2005/8/quickstyle/simple3" qsCatId="simple" csTypeId="urn:microsoft.com/office/officeart/2005/8/colors/accent1_2" csCatId="accent1" phldr="1"/>
      <dgm:spPr/>
      <dgm:t>
        <a:bodyPr/>
        <a:lstStyle/>
        <a:p>
          <a:endParaRPr lang="tr-TR"/>
        </a:p>
      </dgm:t>
    </dgm:pt>
    <dgm:pt modelId="{6E100D0D-9BA5-4ABD-A3AA-777CF143D0B3}">
      <dgm:prSet phldrT="[Metin]"/>
      <dgm:spPr/>
      <dgm:t>
        <a:bodyPr/>
        <a:lstStyle/>
        <a:p>
          <a:r>
            <a:rPr lang="tr-TR"/>
            <a:t>A</a:t>
          </a:r>
        </a:p>
      </dgm:t>
    </dgm:pt>
    <dgm:pt modelId="{5F5FBBF6-6DDC-4D66-87D7-D61581630732}" type="parTrans" cxnId="{5CB1C623-7213-4DF4-A003-7F750BEFC4B5}">
      <dgm:prSet/>
      <dgm:spPr/>
      <dgm:t>
        <a:bodyPr/>
        <a:lstStyle/>
        <a:p>
          <a:endParaRPr lang="tr-TR"/>
        </a:p>
      </dgm:t>
    </dgm:pt>
    <dgm:pt modelId="{7E1DBCD5-2D66-4556-BF15-99210B88ACD6}" type="sibTrans" cxnId="{5CB1C623-7213-4DF4-A003-7F750BEFC4B5}">
      <dgm:prSet/>
      <dgm:spPr/>
      <dgm:t>
        <a:bodyPr/>
        <a:lstStyle/>
        <a:p>
          <a:endParaRPr lang="tr-TR"/>
        </a:p>
      </dgm:t>
    </dgm:pt>
    <dgm:pt modelId="{4D4D8A5C-7750-40FB-9FD9-B0C7F7D02A6F}">
      <dgm:prSet phldrT="[Metin]"/>
      <dgm:spPr/>
      <dgm:t>
        <a:bodyPr/>
        <a:lstStyle/>
        <a:p>
          <a:r>
            <a:rPr lang="tr-TR"/>
            <a:t>B</a:t>
          </a:r>
        </a:p>
      </dgm:t>
    </dgm:pt>
    <dgm:pt modelId="{5AD281DD-C06F-492A-9509-F7D702A8F3B8}" type="parTrans" cxnId="{E494976B-8242-47AF-BBA8-C0A81BEC50A9}">
      <dgm:prSet/>
      <dgm:spPr/>
      <dgm:t>
        <a:bodyPr/>
        <a:lstStyle/>
        <a:p>
          <a:endParaRPr lang="tr-TR"/>
        </a:p>
      </dgm:t>
    </dgm:pt>
    <dgm:pt modelId="{F4901E2D-4B42-4922-A0AC-8F21C46AF5D0}" type="sibTrans" cxnId="{E494976B-8242-47AF-BBA8-C0A81BEC50A9}">
      <dgm:prSet/>
      <dgm:spPr/>
      <dgm:t>
        <a:bodyPr/>
        <a:lstStyle/>
        <a:p>
          <a:endParaRPr lang="tr-TR"/>
        </a:p>
      </dgm:t>
    </dgm:pt>
    <dgm:pt modelId="{78D14B61-AAFE-4473-AE15-FF64F57F022C}">
      <dgm:prSet phldrT="[Metin]"/>
      <dgm:spPr/>
      <dgm:t>
        <a:bodyPr/>
        <a:lstStyle/>
        <a:p>
          <a:r>
            <a:rPr lang="tr-TR"/>
            <a:t>C</a:t>
          </a:r>
        </a:p>
      </dgm:t>
    </dgm:pt>
    <dgm:pt modelId="{6C869B36-A783-47E3-A319-AA09481BCBFA}" type="parTrans" cxnId="{2FF2D0F8-3A0F-42B6-81F0-B77459F67E0D}">
      <dgm:prSet/>
      <dgm:spPr/>
      <dgm:t>
        <a:bodyPr/>
        <a:lstStyle/>
        <a:p>
          <a:endParaRPr lang="tr-TR"/>
        </a:p>
      </dgm:t>
    </dgm:pt>
    <dgm:pt modelId="{CDF61F3E-6047-4A48-B261-FD06901534BC}" type="sibTrans" cxnId="{2FF2D0F8-3A0F-42B6-81F0-B77459F67E0D}">
      <dgm:prSet/>
      <dgm:spPr/>
      <dgm:t>
        <a:bodyPr/>
        <a:lstStyle/>
        <a:p>
          <a:endParaRPr lang="tr-TR"/>
        </a:p>
      </dgm:t>
    </dgm:pt>
    <dgm:pt modelId="{95D2A88B-AE09-4011-AF9A-A53815A2C587}">
      <dgm:prSet phldrT="[Metin]"/>
      <dgm:spPr/>
      <dgm:t>
        <a:bodyPr/>
        <a:lstStyle/>
        <a:p>
          <a:r>
            <a:rPr lang="tr-TR"/>
            <a:t>D</a:t>
          </a:r>
        </a:p>
      </dgm:t>
    </dgm:pt>
    <dgm:pt modelId="{1ECF8D2A-DF04-4195-A964-E9147608B1DA}" type="parTrans" cxnId="{38DE1C88-7798-4B0E-9483-DB7291F5A58A}">
      <dgm:prSet/>
      <dgm:spPr/>
      <dgm:t>
        <a:bodyPr/>
        <a:lstStyle/>
        <a:p>
          <a:endParaRPr lang="tr-TR"/>
        </a:p>
      </dgm:t>
    </dgm:pt>
    <dgm:pt modelId="{54625F5D-23EF-4232-A622-B03D2B69EAAE}" type="sibTrans" cxnId="{38DE1C88-7798-4B0E-9483-DB7291F5A58A}">
      <dgm:prSet/>
      <dgm:spPr/>
      <dgm:t>
        <a:bodyPr/>
        <a:lstStyle/>
        <a:p>
          <a:endParaRPr lang="tr-TR"/>
        </a:p>
      </dgm:t>
    </dgm:pt>
    <dgm:pt modelId="{56DCAA12-D1E8-4B05-ADB7-6EF2F3801651}">
      <dgm:prSet phldrT="[Metin]"/>
      <dgm:spPr/>
      <dgm:t>
        <a:bodyPr/>
        <a:lstStyle/>
        <a:p>
          <a:r>
            <a:rPr lang="tr-TR"/>
            <a:t>E</a:t>
          </a:r>
        </a:p>
      </dgm:t>
    </dgm:pt>
    <dgm:pt modelId="{C73FC9EC-0B74-4526-A6B4-AC26E7EC893D}" type="parTrans" cxnId="{A0AFEDB1-F9B3-49D1-83DD-DE188F1559F4}">
      <dgm:prSet/>
      <dgm:spPr/>
      <dgm:t>
        <a:bodyPr/>
        <a:lstStyle/>
        <a:p>
          <a:endParaRPr lang="tr-TR"/>
        </a:p>
      </dgm:t>
    </dgm:pt>
    <dgm:pt modelId="{68EBF7A2-8DFF-445B-BDF4-F633878665F6}" type="sibTrans" cxnId="{A0AFEDB1-F9B3-49D1-83DD-DE188F1559F4}">
      <dgm:prSet/>
      <dgm:spPr/>
      <dgm:t>
        <a:bodyPr/>
        <a:lstStyle/>
        <a:p>
          <a:endParaRPr lang="tr-TR"/>
        </a:p>
      </dgm:t>
    </dgm:pt>
    <dgm:pt modelId="{6F478B8B-1239-442B-A4BC-67712092BAD7}" type="pres">
      <dgm:prSet presAssocID="{3C872387-5898-4F2C-99DC-0305BC51C493}" presName="cycle" presStyleCnt="0">
        <dgm:presLayoutVars>
          <dgm:dir/>
          <dgm:resizeHandles val="exact"/>
        </dgm:presLayoutVars>
      </dgm:prSet>
      <dgm:spPr/>
      <dgm:t>
        <a:bodyPr/>
        <a:lstStyle/>
        <a:p>
          <a:endParaRPr lang="tr-TR"/>
        </a:p>
      </dgm:t>
    </dgm:pt>
    <dgm:pt modelId="{21B2B727-2C39-4629-84AB-A3FDB05CA534}" type="pres">
      <dgm:prSet presAssocID="{6E100D0D-9BA5-4ABD-A3AA-777CF143D0B3}" presName="dummy" presStyleCnt="0"/>
      <dgm:spPr/>
    </dgm:pt>
    <dgm:pt modelId="{59294923-C996-452B-85CC-E639970ECCDA}" type="pres">
      <dgm:prSet presAssocID="{6E100D0D-9BA5-4ABD-A3AA-777CF143D0B3}" presName="node" presStyleLbl="revTx" presStyleIdx="0" presStyleCnt="5">
        <dgm:presLayoutVars>
          <dgm:bulletEnabled val="1"/>
        </dgm:presLayoutVars>
      </dgm:prSet>
      <dgm:spPr/>
      <dgm:t>
        <a:bodyPr/>
        <a:lstStyle/>
        <a:p>
          <a:endParaRPr lang="tr-TR"/>
        </a:p>
      </dgm:t>
    </dgm:pt>
    <dgm:pt modelId="{E47076F1-8B7E-41EF-9902-CDA35B3D7FEF}" type="pres">
      <dgm:prSet presAssocID="{7E1DBCD5-2D66-4556-BF15-99210B88ACD6}" presName="sibTrans" presStyleLbl="node1" presStyleIdx="0" presStyleCnt="5"/>
      <dgm:spPr/>
      <dgm:t>
        <a:bodyPr/>
        <a:lstStyle/>
        <a:p>
          <a:endParaRPr lang="tr-TR"/>
        </a:p>
      </dgm:t>
    </dgm:pt>
    <dgm:pt modelId="{B4966E51-0B2C-40CD-99CF-119AF4FFEFB1}" type="pres">
      <dgm:prSet presAssocID="{4D4D8A5C-7750-40FB-9FD9-B0C7F7D02A6F}" presName="dummy" presStyleCnt="0"/>
      <dgm:spPr/>
    </dgm:pt>
    <dgm:pt modelId="{3B76EC8B-0E36-45C0-9E7F-42C1FC38D646}" type="pres">
      <dgm:prSet presAssocID="{4D4D8A5C-7750-40FB-9FD9-B0C7F7D02A6F}" presName="node" presStyleLbl="revTx" presStyleIdx="1" presStyleCnt="5">
        <dgm:presLayoutVars>
          <dgm:bulletEnabled val="1"/>
        </dgm:presLayoutVars>
      </dgm:prSet>
      <dgm:spPr/>
      <dgm:t>
        <a:bodyPr/>
        <a:lstStyle/>
        <a:p>
          <a:endParaRPr lang="tr-TR"/>
        </a:p>
      </dgm:t>
    </dgm:pt>
    <dgm:pt modelId="{B794A451-0C60-4476-9EBC-4BBAFD143369}" type="pres">
      <dgm:prSet presAssocID="{F4901E2D-4B42-4922-A0AC-8F21C46AF5D0}" presName="sibTrans" presStyleLbl="node1" presStyleIdx="1" presStyleCnt="5"/>
      <dgm:spPr/>
      <dgm:t>
        <a:bodyPr/>
        <a:lstStyle/>
        <a:p>
          <a:endParaRPr lang="tr-TR"/>
        </a:p>
      </dgm:t>
    </dgm:pt>
    <dgm:pt modelId="{A0DA5CC1-3A30-4670-84E7-6787C1010680}" type="pres">
      <dgm:prSet presAssocID="{78D14B61-AAFE-4473-AE15-FF64F57F022C}" presName="dummy" presStyleCnt="0"/>
      <dgm:spPr/>
    </dgm:pt>
    <dgm:pt modelId="{9D83F269-7EAD-40EB-BAAB-3F89F1AB7F05}" type="pres">
      <dgm:prSet presAssocID="{78D14B61-AAFE-4473-AE15-FF64F57F022C}" presName="node" presStyleLbl="revTx" presStyleIdx="2" presStyleCnt="5">
        <dgm:presLayoutVars>
          <dgm:bulletEnabled val="1"/>
        </dgm:presLayoutVars>
      </dgm:prSet>
      <dgm:spPr/>
      <dgm:t>
        <a:bodyPr/>
        <a:lstStyle/>
        <a:p>
          <a:endParaRPr lang="tr-TR"/>
        </a:p>
      </dgm:t>
    </dgm:pt>
    <dgm:pt modelId="{A6C7F08E-DD27-4EF1-9664-55E9C9805E0D}" type="pres">
      <dgm:prSet presAssocID="{CDF61F3E-6047-4A48-B261-FD06901534BC}" presName="sibTrans" presStyleLbl="node1" presStyleIdx="2" presStyleCnt="5" custLinFactNeighborX="30" custLinFactNeighborY="-2895"/>
      <dgm:spPr/>
      <dgm:t>
        <a:bodyPr/>
        <a:lstStyle/>
        <a:p>
          <a:endParaRPr lang="tr-TR"/>
        </a:p>
      </dgm:t>
    </dgm:pt>
    <dgm:pt modelId="{59D43681-E195-42B8-A390-22ABEC13686F}" type="pres">
      <dgm:prSet presAssocID="{95D2A88B-AE09-4011-AF9A-A53815A2C587}" presName="dummy" presStyleCnt="0"/>
      <dgm:spPr/>
    </dgm:pt>
    <dgm:pt modelId="{E017DFBF-973E-49E5-AB04-5548B62E32EC}" type="pres">
      <dgm:prSet presAssocID="{95D2A88B-AE09-4011-AF9A-A53815A2C587}" presName="node" presStyleLbl="revTx" presStyleIdx="3" presStyleCnt="5">
        <dgm:presLayoutVars>
          <dgm:bulletEnabled val="1"/>
        </dgm:presLayoutVars>
      </dgm:prSet>
      <dgm:spPr/>
      <dgm:t>
        <a:bodyPr/>
        <a:lstStyle/>
        <a:p>
          <a:endParaRPr lang="tr-TR"/>
        </a:p>
      </dgm:t>
    </dgm:pt>
    <dgm:pt modelId="{568BA41B-1263-41F7-9C1D-EE8ACAB7F48C}" type="pres">
      <dgm:prSet presAssocID="{54625F5D-23EF-4232-A622-B03D2B69EAAE}" presName="sibTrans" presStyleLbl="node1" presStyleIdx="3" presStyleCnt="5" custLinFactNeighborX="3119" custLinFactNeighborY="-25"/>
      <dgm:spPr/>
      <dgm:t>
        <a:bodyPr/>
        <a:lstStyle/>
        <a:p>
          <a:endParaRPr lang="tr-TR"/>
        </a:p>
      </dgm:t>
    </dgm:pt>
    <dgm:pt modelId="{7F430406-D6E8-430C-BCE0-2FA3058A9C89}" type="pres">
      <dgm:prSet presAssocID="{56DCAA12-D1E8-4B05-ADB7-6EF2F3801651}" presName="dummy" presStyleCnt="0"/>
      <dgm:spPr/>
    </dgm:pt>
    <dgm:pt modelId="{3D77664F-C2C8-48F6-88C2-6E8B0E6461B5}" type="pres">
      <dgm:prSet presAssocID="{56DCAA12-D1E8-4B05-ADB7-6EF2F3801651}" presName="node" presStyleLbl="revTx" presStyleIdx="4" presStyleCnt="5" custRadScaleRad="94549" custRadScaleInc="2182">
        <dgm:presLayoutVars>
          <dgm:bulletEnabled val="1"/>
        </dgm:presLayoutVars>
      </dgm:prSet>
      <dgm:spPr/>
      <dgm:t>
        <a:bodyPr/>
        <a:lstStyle/>
        <a:p>
          <a:endParaRPr lang="tr-TR"/>
        </a:p>
      </dgm:t>
    </dgm:pt>
    <dgm:pt modelId="{2D4C8D9C-FD98-49F7-A56E-A763D0C0E573}" type="pres">
      <dgm:prSet presAssocID="{68EBF7A2-8DFF-445B-BDF4-F633878665F6}" presName="sibTrans" presStyleLbl="node1" presStyleIdx="4" presStyleCnt="5"/>
      <dgm:spPr/>
      <dgm:t>
        <a:bodyPr/>
        <a:lstStyle/>
        <a:p>
          <a:endParaRPr lang="tr-TR"/>
        </a:p>
      </dgm:t>
    </dgm:pt>
  </dgm:ptLst>
  <dgm:cxnLst>
    <dgm:cxn modelId="{0667D595-6AE9-4A80-808F-40CA12812F9F}" type="presOf" srcId="{4D4D8A5C-7750-40FB-9FD9-B0C7F7D02A6F}" destId="{3B76EC8B-0E36-45C0-9E7F-42C1FC38D646}" srcOrd="0" destOrd="0" presId="urn:microsoft.com/office/officeart/2005/8/layout/cycle1"/>
    <dgm:cxn modelId="{38DE1C88-7798-4B0E-9483-DB7291F5A58A}" srcId="{3C872387-5898-4F2C-99DC-0305BC51C493}" destId="{95D2A88B-AE09-4011-AF9A-A53815A2C587}" srcOrd="3" destOrd="0" parTransId="{1ECF8D2A-DF04-4195-A964-E9147608B1DA}" sibTransId="{54625F5D-23EF-4232-A622-B03D2B69EAAE}"/>
    <dgm:cxn modelId="{F301749C-23D4-45DD-ADFD-403B6B7A3D62}" type="presOf" srcId="{68EBF7A2-8DFF-445B-BDF4-F633878665F6}" destId="{2D4C8D9C-FD98-49F7-A56E-A763D0C0E573}" srcOrd="0" destOrd="0" presId="urn:microsoft.com/office/officeart/2005/8/layout/cycle1"/>
    <dgm:cxn modelId="{DB1D62CE-46DF-4D63-99DD-E779566F59A0}" type="presOf" srcId="{6E100D0D-9BA5-4ABD-A3AA-777CF143D0B3}" destId="{59294923-C996-452B-85CC-E639970ECCDA}" srcOrd="0" destOrd="0" presId="urn:microsoft.com/office/officeart/2005/8/layout/cycle1"/>
    <dgm:cxn modelId="{CBFFAF92-CEAC-47B7-A886-E3F55A632BA1}" type="presOf" srcId="{54625F5D-23EF-4232-A622-B03D2B69EAAE}" destId="{568BA41B-1263-41F7-9C1D-EE8ACAB7F48C}" srcOrd="0" destOrd="0" presId="urn:microsoft.com/office/officeart/2005/8/layout/cycle1"/>
    <dgm:cxn modelId="{2F1493B0-7C4A-4FCE-BC1E-24990080BA48}" type="presOf" srcId="{3C872387-5898-4F2C-99DC-0305BC51C493}" destId="{6F478B8B-1239-442B-A4BC-67712092BAD7}" srcOrd="0" destOrd="0" presId="urn:microsoft.com/office/officeart/2005/8/layout/cycle1"/>
    <dgm:cxn modelId="{3906DE4B-2CDC-4121-BD0F-4A9B6A614885}" type="presOf" srcId="{56DCAA12-D1E8-4B05-ADB7-6EF2F3801651}" destId="{3D77664F-C2C8-48F6-88C2-6E8B0E6461B5}" srcOrd="0" destOrd="0" presId="urn:microsoft.com/office/officeart/2005/8/layout/cycle1"/>
    <dgm:cxn modelId="{9CC69178-0004-46A2-9EC7-4F7259D15687}" type="presOf" srcId="{7E1DBCD5-2D66-4556-BF15-99210B88ACD6}" destId="{E47076F1-8B7E-41EF-9902-CDA35B3D7FEF}" srcOrd="0" destOrd="0" presId="urn:microsoft.com/office/officeart/2005/8/layout/cycle1"/>
    <dgm:cxn modelId="{F5626066-63E4-45A0-8580-424D7DBD6BCF}" type="presOf" srcId="{95D2A88B-AE09-4011-AF9A-A53815A2C587}" destId="{E017DFBF-973E-49E5-AB04-5548B62E32EC}" srcOrd="0" destOrd="0" presId="urn:microsoft.com/office/officeart/2005/8/layout/cycle1"/>
    <dgm:cxn modelId="{5C5037A2-A5AF-4020-82E0-83EBA94250D4}" type="presOf" srcId="{F4901E2D-4B42-4922-A0AC-8F21C46AF5D0}" destId="{B794A451-0C60-4476-9EBC-4BBAFD143369}" srcOrd="0" destOrd="0" presId="urn:microsoft.com/office/officeart/2005/8/layout/cycle1"/>
    <dgm:cxn modelId="{A0AFEDB1-F9B3-49D1-83DD-DE188F1559F4}" srcId="{3C872387-5898-4F2C-99DC-0305BC51C493}" destId="{56DCAA12-D1E8-4B05-ADB7-6EF2F3801651}" srcOrd="4" destOrd="0" parTransId="{C73FC9EC-0B74-4526-A6B4-AC26E7EC893D}" sibTransId="{68EBF7A2-8DFF-445B-BDF4-F633878665F6}"/>
    <dgm:cxn modelId="{E494976B-8242-47AF-BBA8-C0A81BEC50A9}" srcId="{3C872387-5898-4F2C-99DC-0305BC51C493}" destId="{4D4D8A5C-7750-40FB-9FD9-B0C7F7D02A6F}" srcOrd="1" destOrd="0" parTransId="{5AD281DD-C06F-492A-9509-F7D702A8F3B8}" sibTransId="{F4901E2D-4B42-4922-A0AC-8F21C46AF5D0}"/>
    <dgm:cxn modelId="{F202044F-ED08-4510-9355-FE2F134A1BCD}" type="presOf" srcId="{78D14B61-AAFE-4473-AE15-FF64F57F022C}" destId="{9D83F269-7EAD-40EB-BAAB-3F89F1AB7F05}" srcOrd="0" destOrd="0" presId="urn:microsoft.com/office/officeart/2005/8/layout/cycle1"/>
    <dgm:cxn modelId="{2FF2D0F8-3A0F-42B6-81F0-B77459F67E0D}" srcId="{3C872387-5898-4F2C-99DC-0305BC51C493}" destId="{78D14B61-AAFE-4473-AE15-FF64F57F022C}" srcOrd="2" destOrd="0" parTransId="{6C869B36-A783-47E3-A319-AA09481BCBFA}" sibTransId="{CDF61F3E-6047-4A48-B261-FD06901534BC}"/>
    <dgm:cxn modelId="{3C66A969-0C0A-47BB-9589-1CA2F14690CE}" type="presOf" srcId="{CDF61F3E-6047-4A48-B261-FD06901534BC}" destId="{A6C7F08E-DD27-4EF1-9664-55E9C9805E0D}" srcOrd="0" destOrd="0" presId="urn:microsoft.com/office/officeart/2005/8/layout/cycle1"/>
    <dgm:cxn modelId="{5CB1C623-7213-4DF4-A003-7F750BEFC4B5}" srcId="{3C872387-5898-4F2C-99DC-0305BC51C493}" destId="{6E100D0D-9BA5-4ABD-A3AA-777CF143D0B3}" srcOrd="0" destOrd="0" parTransId="{5F5FBBF6-6DDC-4D66-87D7-D61581630732}" sibTransId="{7E1DBCD5-2D66-4556-BF15-99210B88ACD6}"/>
    <dgm:cxn modelId="{56BC22D7-C71B-4F06-9D67-836BCA563653}" type="presParOf" srcId="{6F478B8B-1239-442B-A4BC-67712092BAD7}" destId="{21B2B727-2C39-4629-84AB-A3FDB05CA534}" srcOrd="0" destOrd="0" presId="urn:microsoft.com/office/officeart/2005/8/layout/cycle1"/>
    <dgm:cxn modelId="{2B76E388-D3E1-44F5-9CFB-6049883F18D2}" type="presParOf" srcId="{6F478B8B-1239-442B-A4BC-67712092BAD7}" destId="{59294923-C996-452B-85CC-E639970ECCDA}" srcOrd="1" destOrd="0" presId="urn:microsoft.com/office/officeart/2005/8/layout/cycle1"/>
    <dgm:cxn modelId="{F76121A0-F351-4651-8D5F-ED6CD046C721}" type="presParOf" srcId="{6F478B8B-1239-442B-A4BC-67712092BAD7}" destId="{E47076F1-8B7E-41EF-9902-CDA35B3D7FEF}" srcOrd="2" destOrd="0" presId="urn:microsoft.com/office/officeart/2005/8/layout/cycle1"/>
    <dgm:cxn modelId="{5112DE54-F8D4-4B54-9468-5257A5F4B332}" type="presParOf" srcId="{6F478B8B-1239-442B-A4BC-67712092BAD7}" destId="{B4966E51-0B2C-40CD-99CF-119AF4FFEFB1}" srcOrd="3" destOrd="0" presId="urn:microsoft.com/office/officeart/2005/8/layout/cycle1"/>
    <dgm:cxn modelId="{B51AD6F9-7535-45E7-A47A-ED4D5A5EEFD2}" type="presParOf" srcId="{6F478B8B-1239-442B-A4BC-67712092BAD7}" destId="{3B76EC8B-0E36-45C0-9E7F-42C1FC38D646}" srcOrd="4" destOrd="0" presId="urn:microsoft.com/office/officeart/2005/8/layout/cycle1"/>
    <dgm:cxn modelId="{DE814B36-E4E6-4178-A526-42EAA7915326}" type="presParOf" srcId="{6F478B8B-1239-442B-A4BC-67712092BAD7}" destId="{B794A451-0C60-4476-9EBC-4BBAFD143369}" srcOrd="5" destOrd="0" presId="urn:microsoft.com/office/officeart/2005/8/layout/cycle1"/>
    <dgm:cxn modelId="{4674316A-7F94-419A-8AB3-D0AC696797AF}" type="presParOf" srcId="{6F478B8B-1239-442B-A4BC-67712092BAD7}" destId="{A0DA5CC1-3A30-4670-84E7-6787C1010680}" srcOrd="6" destOrd="0" presId="urn:microsoft.com/office/officeart/2005/8/layout/cycle1"/>
    <dgm:cxn modelId="{50D13A82-2999-4404-8F56-717CE774B3B0}" type="presParOf" srcId="{6F478B8B-1239-442B-A4BC-67712092BAD7}" destId="{9D83F269-7EAD-40EB-BAAB-3F89F1AB7F05}" srcOrd="7" destOrd="0" presId="urn:microsoft.com/office/officeart/2005/8/layout/cycle1"/>
    <dgm:cxn modelId="{4FEFAC58-F6E2-41D3-BE1E-6E0BAC52D854}" type="presParOf" srcId="{6F478B8B-1239-442B-A4BC-67712092BAD7}" destId="{A6C7F08E-DD27-4EF1-9664-55E9C9805E0D}" srcOrd="8" destOrd="0" presId="urn:microsoft.com/office/officeart/2005/8/layout/cycle1"/>
    <dgm:cxn modelId="{AD12C611-1AC9-4E47-9490-E578AD8EF970}" type="presParOf" srcId="{6F478B8B-1239-442B-A4BC-67712092BAD7}" destId="{59D43681-E195-42B8-A390-22ABEC13686F}" srcOrd="9" destOrd="0" presId="urn:microsoft.com/office/officeart/2005/8/layout/cycle1"/>
    <dgm:cxn modelId="{5423A1F5-A17D-4787-9007-1D6127DE80F0}" type="presParOf" srcId="{6F478B8B-1239-442B-A4BC-67712092BAD7}" destId="{E017DFBF-973E-49E5-AB04-5548B62E32EC}" srcOrd="10" destOrd="0" presId="urn:microsoft.com/office/officeart/2005/8/layout/cycle1"/>
    <dgm:cxn modelId="{80C9E997-8EC0-47D0-A0E0-2EAB8DA56261}" type="presParOf" srcId="{6F478B8B-1239-442B-A4BC-67712092BAD7}" destId="{568BA41B-1263-41F7-9C1D-EE8ACAB7F48C}" srcOrd="11" destOrd="0" presId="urn:microsoft.com/office/officeart/2005/8/layout/cycle1"/>
    <dgm:cxn modelId="{1B874D92-CD61-4F19-81B9-8E38DEB1A9FA}" type="presParOf" srcId="{6F478B8B-1239-442B-A4BC-67712092BAD7}" destId="{7F430406-D6E8-430C-BCE0-2FA3058A9C89}" srcOrd="12" destOrd="0" presId="urn:microsoft.com/office/officeart/2005/8/layout/cycle1"/>
    <dgm:cxn modelId="{525D31D2-DB48-4ECF-8C9C-8E24BA0A68AB}" type="presParOf" srcId="{6F478B8B-1239-442B-A4BC-67712092BAD7}" destId="{3D77664F-C2C8-48F6-88C2-6E8B0E6461B5}" srcOrd="13" destOrd="0" presId="urn:microsoft.com/office/officeart/2005/8/layout/cycle1"/>
    <dgm:cxn modelId="{7D1BC28C-4B4A-4971-87CB-0DB975389C9E}" type="presParOf" srcId="{6F478B8B-1239-442B-A4BC-67712092BAD7}" destId="{2D4C8D9C-FD98-49F7-A56E-A763D0C0E573}" srcOrd="14" destOrd="0" presId="urn:microsoft.com/office/officeart/2005/8/layout/cycle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9294923-C996-452B-85CC-E639970ECCDA}">
      <dsp:nvSpPr>
        <dsp:cNvPr id="0" name=""/>
        <dsp:cNvSpPr/>
      </dsp:nvSpPr>
      <dsp:spPr>
        <a:xfrm>
          <a:off x="1685944" y="14378"/>
          <a:ext cx="514744" cy="51474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9370" tIns="39370" rIns="39370" bIns="39370" numCol="1" spcCol="1270" anchor="ctr" anchorCtr="0">
          <a:noAutofit/>
        </a:bodyPr>
        <a:lstStyle/>
        <a:p>
          <a:pPr lvl="0" algn="ctr" defTabSz="1377950">
            <a:lnSpc>
              <a:spcPct val="90000"/>
            </a:lnSpc>
            <a:spcBef>
              <a:spcPct val="0"/>
            </a:spcBef>
            <a:spcAft>
              <a:spcPct val="35000"/>
            </a:spcAft>
          </a:pPr>
          <a:r>
            <a:rPr lang="tr-TR" sz="3100" kern="1200"/>
            <a:t>A</a:t>
          </a:r>
        </a:p>
      </dsp:txBody>
      <dsp:txXfrm>
        <a:off x="1685944" y="14378"/>
        <a:ext cx="514744" cy="514744"/>
      </dsp:txXfrm>
    </dsp:sp>
    <dsp:sp modelId="{E47076F1-8B7E-41EF-9902-CDA35B3D7FEF}">
      <dsp:nvSpPr>
        <dsp:cNvPr id="0" name=""/>
        <dsp:cNvSpPr/>
      </dsp:nvSpPr>
      <dsp:spPr>
        <a:xfrm>
          <a:off x="475399" y="-474"/>
          <a:ext cx="1929521" cy="1929521"/>
        </a:xfrm>
        <a:prstGeom prst="circularArrow">
          <a:avLst>
            <a:gd name="adj1" fmla="val 5202"/>
            <a:gd name="adj2" fmla="val 336053"/>
            <a:gd name="adj3" fmla="val 21292672"/>
            <a:gd name="adj4" fmla="val 19766738"/>
            <a:gd name="adj5" fmla="val 6069"/>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3B76EC8B-0E36-45C0-9E7F-42C1FC38D646}">
      <dsp:nvSpPr>
        <dsp:cNvPr id="0" name=""/>
        <dsp:cNvSpPr/>
      </dsp:nvSpPr>
      <dsp:spPr>
        <a:xfrm>
          <a:off x="1996911" y="971439"/>
          <a:ext cx="514744" cy="51474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9370" tIns="39370" rIns="39370" bIns="39370" numCol="1" spcCol="1270" anchor="ctr" anchorCtr="0">
          <a:noAutofit/>
        </a:bodyPr>
        <a:lstStyle/>
        <a:p>
          <a:pPr lvl="0" algn="ctr" defTabSz="1377950">
            <a:lnSpc>
              <a:spcPct val="90000"/>
            </a:lnSpc>
            <a:spcBef>
              <a:spcPct val="0"/>
            </a:spcBef>
            <a:spcAft>
              <a:spcPct val="35000"/>
            </a:spcAft>
          </a:pPr>
          <a:r>
            <a:rPr lang="tr-TR" sz="3100" kern="1200"/>
            <a:t>B</a:t>
          </a:r>
        </a:p>
      </dsp:txBody>
      <dsp:txXfrm>
        <a:off x="1996911" y="971439"/>
        <a:ext cx="514744" cy="514744"/>
      </dsp:txXfrm>
    </dsp:sp>
    <dsp:sp modelId="{B794A451-0C60-4476-9EBC-4BBAFD143369}">
      <dsp:nvSpPr>
        <dsp:cNvPr id="0" name=""/>
        <dsp:cNvSpPr/>
      </dsp:nvSpPr>
      <dsp:spPr>
        <a:xfrm>
          <a:off x="475399" y="-474"/>
          <a:ext cx="1929521" cy="1929521"/>
        </a:xfrm>
        <a:prstGeom prst="circularArrow">
          <a:avLst>
            <a:gd name="adj1" fmla="val 5202"/>
            <a:gd name="adj2" fmla="val 336053"/>
            <a:gd name="adj3" fmla="val 4014107"/>
            <a:gd name="adj4" fmla="val 2253975"/>
            <a:gd name="adj5" fmla="val 6069"/>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9D83F269-7EAD-40EB-BAAB-3F89F1AB7F05}">
      <dsp:nvSpPr>
        <dsp:cNvPr id="0" name=""/>
        <dsp:cNvSpPr/>
      </dsp:nvSpPr>
      <dsp:spPr>
        <a:xfrm>
          <a:off x="1182787" y="1562934"/>
          <a:ext cx="514744" cy="51474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9370" tIns="39370" rIns="39370" bIns="39370" numCol="1" spcCol="1270" anchor="ctr" anchorCtr="0">
          <a:noAutofit/>
        </a:bodyPr>
        <a:lstStyle/>
        <a:p>
          <a:pPr lvl="0" algn="ctr" defTabSz="1377950">
            <a:lnSpc>
              <a:spcPct val="90000"/>
            </a:lnSpc>
            <a:spcBef>
              <a:spcPct val="0"/>
            </a:spcBef>
            <a:spcAft>
              <a:spcPct val="35000"/>
            </a:spcAft>
          </a:pPr>
          <a:r>
            <a:rPr lang="tr-TR" sz="3100" kern="1200"/>
            <a:t>C</a:t>
          </a:r>
        </a:p>
      </dsp:txBody>
      <dsp:txXfrm>
        <a:off x="1182787" y="1562934"/>
        <a:ext cx="514744" cy="514744"/>
      </dsp:txXfrm>
    </dsp:sp>
    <dsp:sp modelId="{A6C7F08E-DD27-4EF1-9664-55E9C9805E0D}">
      <dsp:nvSpPr>
        <dsp:cNvPr id="0" name=""/>
        <dsp:cNvSpPr/>
      </dsp:nvSpPr>
      <dsp:spPr>
        <a:xfrm>
          <a:off x="475978" y="-56333"/>
          <a:ext cx="1929521" cy="1929521"/>
        </a:xfrm>
        <a:prstGeom prst="circularArrow">
          <a:avLst>
            <a:gd name="adj1" fmla="val 5202"/>
            <a:gd name="adj2" fmla="val 336053"/>
            <a:gd name="adj3" fmla="val 8209972"/>
            <a:gd name="adj4" fmla="val 6449840"/>
            <a:gd name="adj5" fmla="val 6069"/>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E017DFBF-973E-49E5-AB04-5548B62E32EC}">
      <dsp:nvSpPr>
        <dsp:cNvPr id="0" name=""/>
        <dsp:cNvSpPr/>
      </dsp:nvSpPr>
      <dsp:spPr>
        <a:xfrm>
          <a:off x="368663" y="971439"/>
          <a:ext cx="514744" cy="51474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9370" tIns="39370" rIns="39370" bIns="39370" numCol="1" spcCol="1270" anchor="ctr" anchorCtr="0">
          <a:noAutofit/>
        </a:bodyPr>
        <a:lstStyle/>
        <a:p>
          <a:pPr lvl="0" algn="ctr" defTabSz="1377950">
            <a:lnSpc>
              <a:spcPct val="90000"/>
            </a:lnSpc>
            <a:spcBef>
              <a:spcPct val="0"/>
            </a:spcBef>
            <a:spcAft>
              <a:spcPct val="35000"/>
            </a:spcAft>
          </a:pPr>
          <a:r>
            <a:rPr lang="tr-TR" sz="3100" kern="1200"/>
            <a:t>D</a:t>
          </a:r>
        </a:p>
      </dsp:txBody>
      <dsp:txXfrm>
        <a:off x="368663" y="971439"/>
        <a:ext cx="514744" cy="514744"/>
      </dsp:txXfrm>
    </dsp:sp>
    <dsp:sp modelId="{568BA41B-1263-41F7-9C1D-EE8ACAB7F48C}">
      <dsp:nvSpPr>
        <dsp:cNvPr id="0" name=""/>
        <dsp:cNvSpPr/>
      </dsp:nvSpPr>
      <dsp:spPr>
        <a:xfrm>
          <a:off x="531254" y="92446"/>
          <a:ext cx="1929521" cy="1929521"/>
        </a:xfrm>
        <a:prstGeom prst="circularArrow">
          <a:avLst>
            <a:gd name="adj1" fmla="val 5202"/>
            <a:gd name="adj2" fmla="val 336053"/>
            <a:gd name="adj3" fmla="val 12584302"/>
            <a:gd name="adj4" fmla="val 11146967"/>
            <a:gd name="adj5" fmla="val 6069"/>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3D77664F-C2C8-48F6-88C2-6E8B0E6461B5}">
      <dsp:nvSpPr>
        <dsp:cNvPr id="0" name=""/>
        <dsp:cNvSpPr/>
      </dsp:nvSpPr>
      <dsp:spPr>
        <a:xfrm>
          <a:off x="713062" y="47808"/>
          <a:ext cx="514744" cy="51474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9370" tIns="39370" rIns="39370" bIns="39370" numCol="1" spcCol="1270" anchor="ctr" anchorCtr="0">
          <a:noAutofit/>
        </a:bodyPr>
        <a:lstStyle/>
        <a:p>
          <a:pPr lvl="0" algn="ctr" defTabSz="1377950">
            <a:lnSpc>
              <a:spcPct val="90000"/>
            </a:lnSpc>
            <a:spcBef>
              <a:spcPct val="0"/>
            </a:spcBef>
            <a:spcAft>
              <a:spcPct val="35000"/>
            </a:spcAft>
          </a:pPr>
          <a:r>
            <a:rPr lang="tr-TR" sz="3100" kern="1200"/>
            <a:t>E</a:t>
          </a:r>
        </a:p>
      </dsp:txBody>
      <dsp:txXfrm>
        <a:off x="713062" y="47808"/>
        <a:ext cx="514744" cy="514744"/>
      </dsp:txXfrm>
    </dsp:sp>
    <dsp:sp modelId="{2D4C8D9C-FD98-49F7-A56E-A763D0C0E573}">
      <dsp:nvSpPr>
        <dsp:cNvPr id="0" name=""/>
        <dsp:cNvSpPr/>
      </dsp:nvSpPr>
      <dsp:spPr>
        <a:xfrm>
          <a:off x="562005" y="20640"/>
          <a:ext cx="1929521" cy="1929521"/>
        </a:xfrm>
        <a:prstGeom prst="circularArrow">
          <a:avLst>
            <a:gd name="adj1" fmla="val 5202"/>
            <a:gd name="adj2" fmla="val 336053"/>
            <a:gd name="adj3" fmla="val 16506941"/>
            <a:gd name="adj4" fmla="val 14973540"/>
            <a:gd name="adj5" fmla="val 6069"/>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4.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stbilgi Yer Tutucusu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tr-TR"/>
          </a:p>
        </p:txBody>
      </p:sp>
      <p:sp>
        <p:nvSpPr>
          <p:cNvPr id="3" name="Veri Yer Tutucusu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1779FD3-A50F-4BAB-AF56-AB843C9E393C}" type="datetimeFigureOut">
              <a:rPr lang="tr-TR" smtClean="0"/>
              <a:pPr/>
              <a:t>02.08.2011</a:t>
            </a:fld>
            <a:endParaRPr lang="tr-TR"/>
          </a:p>
        </p:txBody>
      </p:sp>
      <p:sp>
        <p:nvSpPr>
          <p:cNvPr id="4" name="Slayt Görüntüsü Yer Tutucusu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tr-TR"/>
          </a:p>
        </p:txBody>
      </p:sp>
      <p:sp>
        <p:nvSpPr>
          <p:cNvPr id="5" name="Not Yer Tutucusu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6" name="Altbilgi Yer Tutucusu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tr-TR"/>
          </a:p>
        </p:txBody>
      </p:sp>
      <p:sp>
        <p:nvSpPr>
          <p:cNvPr id="7" name="Slayt Numarası Yer Tutucusu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6A57A01-E634-40E3-B92F-6947651CEAFC}" type="slidenum">
              <a:rPr lang="tr-TR" smtClean="0"/>
              <a:pPr/>
              <a:t>‹#›</a:t>
            </a:fld>
            <a:endParaRPr lang="tr-TR"/>
          </a:p>
        </p:txBody>
      </p:sp>
    </p:spTree>
    <p:extLst>
      <p:ext uri="{BB962C8B-B14F-4D97-AF65-F5344CB8AC3E}">
        <p14:creationId xmlns:p14="http://schemas.microsoft.com/office/powerpoint/2010/main" val="38751673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10"/>
          </p:nvPr>
        </p:nvSpPr>
        <p:spPr/>
        <p:txBody>
          <a:bodyPr/>
          <a:lstStyle/>
          <a:p>
            <a:fld id="{16A57A01-E634-40E3-B92F-6947651CEAFC}" type="slidenum">
              <a:rPr lang="tr-TR" smtClean="0"/>
              <a:pPr/>
              <a:t>1</a:t>
            </a:fld>
            <a:endParaRPr lang="tr-TR"/>
          </a:p>
        </p:txBody>
      </p:sp>
    </p:spTree>
    <p:extLst>
      <p:ext uri="{BB962C8B-B14F-4D97-AF65-F5344CB8AC3E}">
        <p14:creationId xmlns:p14="http://schemas.microsoft.com/office/powerpoint/2010/main" val="159892368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r>
              <a:rPr lang="tr-TR" sz="1200" kern="1200" dirty="0" smtClean="0">
                <a:solidFill>
                  <a:schemeClr val="tx1"/>
                </a:solidFill>
                <a:effectLst/>
                <a:latin typeface="+mn-lt"/>
                <a:ea typeface="+mn-ea"/>
                <a:cs typeface="+mn-cs"/>
              </a:rPr>
              <a:t>Öğretmenler her derse giriş yaparak başlamalıdırlar. Dersin girişinde genellikle öğrenenin dikkati toplanır ve konuyla ilgili kısa açıklamalar yapılır. Bu aşamada önceki bilgileri hatırlamak, özetlemek, eski bilgilerle yeni bilgileri eşleştirmek ve yeni bilgilerin önemini göstermek için resimlerden faydalanılabilir. Uygun olan resimlerin kullanımı öğrencileri öğretime hazır hale getirme noktasında faydalı olacaktır. </a:t>
            </a:r>
          </a:p>
          <a:p>
            <a:r>
              <a:rPr lang="tr-TR" sz="1200" kern="1200" dirty="0" smtClean="0">
                <a:solidFill>
                  <a:schemeClr val="tx1"/>
                </a:solidFill>
                <a:effectLst/>
                <a:latin typeface="+mn-lt"/>
                <a:ea typeface="+mn-ea"/>
                <a:cs typeface="+mn-cs"/>
              </a:rPr>
              <a:t>Dersin giriş bölümünde konuyla ilgili bir resmin gösterimi ve yorumlanması öğrencilerin </a:t>
            </a:r>
            <a:r>
              <a:rPr lang="tr-TR" sz="1200" b="1" kern="1200" dirty="0" smtClean="0">
                <a:solidFill>
                  <a:schemeClr val="tx1"/>
                </a:solidFill>
                <a:effectLst/>
                <a:latin typeface="+mn-lt"/>
                <a:ea typeface="+mn-ea"/>
                <a:cs typeface="+mn-cs"/>
              </a:rPr>
              <a:t>dikkatini konuya çekmek</a:t>
            </a:r>
            <a:r>
              <a:rPr lang="tr-TR" sz="1200" kern="1200" dirty="0" smtClean="0">
                <a:solidFill>
                  <a:schemeClr val="tx1"/>
                </a:solidFill>
                <a:effectLst/>
                <a:latin typeface="+mn-lt"/>
                <a:ea typeface="+mn-ea"/>
                <a:cs typeface="+mn-cs"/>
              </a:rPr>
              <a:t> için faydalı olabilir. Kullanılacak resimler dikkatli ve amaca uygun bir şekilde seçilmelidir.  Öğrencilerin dikkatini ve ilgisini çekecek nitelikte olmalıdır.  </a:t>
            </a:r>
          </a:p>
          <a:p>
            <a:r>
              <a:rPr lang="tr-TR" sz="1200" kern="1200" dirty="0" smtClean="0">
                <a:solidFill>
                  <a:schemeClr val="tx1"/>
                </a:solidFill>
                <a:effectLst/>
                <a:latin typeface="+mn-lt"/>
                <a:ea typeface="+mn-ea"/>
                <a:cs typeface="+mn-cs"/>
              </a:rPr>
              <a:t>Resimler, derse başlarken öğrencilerin konu ile ilgili </a:t>
            </a:r>
            <a:r>
              <a:rPr lang="tr-TR" sz="1200" b="1" kern="1200" dirty="0" smtClean="0">
                <a:solidFill>
                  <a:schemeClr val="tx1"/>
                </a:solidFill>
                <a:effectLst/>
                <a:latin typeface="+mn-lt"/>
                <a:ea typeface="+mn-ea"/>
                <a:cs typeface="+mn-cs"/>
              </a:rPr>
              <a:t>ön bilgilerini hatırlamalarını</a:t>
            </a:r>
            <a:r>
              <a:rPr lang="tr-TR" sz="1200" kern="1200" dirty="0" smtClean="0">
                <a:solidFill>
                  <a:schemeClr val="tx1"/>
                </a:solidFill>
                <a:effectLst/>
                <a:latin typeface="+mn-lt"/>
                <a:ea typeface="+mn-ea"/>
                <a:cs typeface="+mn-cs"/>
              </a:rPr>
              <a:t> ve öğretilen konunun ne olduğunu ifade etmek için de kullanılabilir. Derse başlarken kullanılan resimler yoluyla ön bilgi verilmesi ya da öğretim içeriğinin yapısının sunumu öğrenenlerin ilgi ve motivasyonları üzerinde olumlu etkiye sahiptir. Derste öğrenilecek konuyu gerçek yaşamla ilişkilendirmek mümkündür. </a:t>
            </a:r>
          </a:p>
          <a:p>
            <a:r>
              <a:rPr lang="tr-TR" sz="1200" kern="1200" dirty="0" smtClean="0">
                <a:solidFill>
                  <a:schemeClr val="tx1"/>
                </a:solidFill>
                <a:effectLst/>
                <a:latin typeface="+mn-lt"/>
                <a:ea typeface="+mn-ea"/>
                <a:cs typeface="+mn-cs"/>
              </a:rPr>
              <a:t>Dersin giriş aşamasında, </a:t>
            </a:r>
            <a:r>
              <a:rPr lang="tr-TR" sz="1200" b="1" kern="1200" dirty="0" smtClean="0">
                <a:solidFill>
                  <a:schemeClr val="tx1"/>
                </a:solidFill>
                <a:effectLst/>
                <a:latin typeface="+mn-lt"/>
                <a:ea typeface="+mn-ea"/>
                <a:cs typeface="+mn-cs"/>
              </a:rPr>
              <a:t>konu ile ilgili genel açıklamalarda</a:t>
            </a:r>
            <a:r>
              <a:rPr lang="tr-TR" sz="1200" kern="1200" dirty="0" smtClean="0">
                <a:solidFill>
                  <a:schemeClr val="tx1"/>
                </a:solidFill>
                <a:effectLst/>
                <a:latin typeface="+mn-lt"/>
                <a:ea typeface="+mn-ea"/>
                <a:cs typeface="+mn-cs"/>
              </a:rPr>
              <a:t> bulunurken resimlerden faydalanılabilir. Dersin yapısının sunulması öğrenenleri derse hazırlayan başka bir yöntemdir. Öğrenilecek konunun yapısının bir görselle sunulması yeni öğrenilecek bilgilerin zihinde organize edilmesine kolaylık sağlar. Kullanılacak resimler dersin kapsamını ve konular arası ilişkileri ortaya koymalıdır.</a:t>
            </a:r>
          </a:p>
          <a:p>
            <a:endParaRPr lang="tr-TR" dirty="0"/>
          </a:p>
        </p:txBody>
      </p:sp>
      <p:sp>
        <p:nvSpPr>
          <p:cNvPr id="4" name="Slayt Numarası Yer Tutucusu 3"/>
          <p:cNvSpPr>
            <a:spLocks noGrp="1"/>
          </p:cNvSpPr>
          <p:nvPr>
            <p:ph type="sldNum" sz="quarter" idx="10"/>
          </p:nvPr>
        </p:nvSpPr>
        <p:spPr/>
        <p:txBody>
          <a:bodyPr/>
          <a:lstStyle/>
          <a:p>
            <a:fld id="{16A57A01-E634-40E3-B92F-6947651CEAFC}" type="slidenum">
              <a:rPr lang="tr-TR" smtClean="0"/>
              <a:pPr/>
              <a:t>17</a:t>
            </a:fld>
            <a:endParaRPr lang="tr-TR"/>
          </a:p>
        </p:txBody>
      </p:sp>
    </p:spTree>
    <p:extLst>
      <p:ext uri="{BB962C8B-B14F-4D97-AF65-F5344CB8AC3E}">
        <p14:creationId xmlns:p14="http://schemas.microsoft.com/office/powerpoint/2010/main" val="18147120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r>
              <a:rPr lang="tr-TR" dirty="0" smtClean="0"/>
              <a:t>Yeni bilgilerin öğrenenlere sunulduğu bu aşama en yoğun ve en çok zaman alan bölümdür. Resimler bu aşamada yoğunlukla kullanılır. Ancak, resimler sunulan bilgi türüne ve hedefe uygun olduğunda beklenen etkiyi gösterirler. Örneğin, sunum esnasında bir kavram öğretimi amaçlanıyorsa o kavramın tanımı ile birlikte kavramı açıklayan gösterim türü resimler kullanılabilir. Aynı zamanda soyut ya da öğrencilerin yabancı olduğu kavramlar için görsel analojiler sunulabilir. Ayrıca bu süreçte kullanılan kavramların öğrenciler tarafından daha iyi bilinen bir kavramla ilişkilendirilmesi öğrenme etkinliklerinin daha anlamlı olmasını sağlar. Olay ya da olgu öğretiliyorsa bunlarla ilgili somut durumları gösteren basit resimler kullanılabilir. Öğrencilerin olguyu, verileri ve sayıları hatırlamalarını sağlayacak resimlere yer verilebilir. Konu içerisinde eğer bir süreç varsa ya da adım adım bir işin nasıl yapıldığı anlatılıyorsa bununla ilgili video ve animasyonlar belki daha faydalı olabilir ama onların olmadığı yerlerde bu süreci adım adım gösteren resimler de kullanılabilir. Konulara ait ilkeler anlatılırken olay, olgu veya kavram arasındaki ilişkileri gösteren resimler kullanılır. Örneğin, gazlarda basınç-hacim ilişkisini gösteren bir görsel kullanmak etkili olabilir. </a:t>
            </a:r>
          </a:p>
          <a:p>
            <a:r>
              <a:rPr lang="tr-TR" dirty="0" smtClean="0"/>
              <a:t>Dersin sunumunda alıştırma ve uygulamalar önemli yer tutmaktadır. Alıştırma ve uygulamalar sayesinde öğrenme sürecine dahil olan öğrenenler öğrendiklerini gözden geçirip düzeltme fırsatı bulurlar. Resimler uygulama sırasında öğrenenlerin bir kavram ya da olayı açıklamalarını, tanımlamalarını ve yorumlamalarını sağlamak için kullanılabilir. Örneğin, basınç konusunda normal ayakkabı ile kar paletinin farkını gösteren bir resim kullanılabilir.</a:t>
            </a:r>
          </a:p>
          <a:p>
            <a:r>
              <a:rPr lang="tr-TR" dirty="0" smtClean="0"/>
              <a:t>Öğrenenlerin öğrendikleri bilgileri önceki bilgileri ile eşleştirmeleri ve bu bilgileri sıralayıp belirli bir düzen içerisinde sınıflandırma yapmalarında resim kullanımı önemli bir etki yapabilir. Örneğin, metal ve ametallerin karışık verildiği bir görselde öğrenenlerin gruplandırma yapmaları istenebilir.</a:t>
            </a:r>
          </a:p>
          <a:p>
            <a:r>
              <a:rPr lang="tr-TR" dirty="0" smtClean="0"/>
              <a:t>Ders sunumunda öğrenenlerin derse aktif katılımı öğrenmeyi destekler. Aktif katılım herhangi bir konuyla ilgili öğrenenlerin görüşleri alınarak sağlanabilir. Öğrenmenin anlamlı olabilmesi için öğrenci cevaplarına yapıcı dönütler verilmelidir. Bu amaçla öğretmen sorduğu bir sorunun cevabını açıklayan bir resmi ders öncesinde hazırlayıp öğrenci yanıtlarından sonra bu resim üzerinden açıklamalar yapabilir. </a:t>
            </a:r>
          </a:p>
          <a:p>
            <a:endParaRPr lang="tr-TR" dirty="0"/>
          </a:p>
        </p:txBody>
      </p:sp>
      <p:sp>
        <p:nvSpPr>
          <p:cNvPr id="4" name="Slayt Numarası Yer Tutucusu 3"/>
          <p:cNvSpPr>
            <a:spLocks noGrp="1"/>
          </p:cNvSpPr>
          <p:nvPr>
            <p:ph type="sldNum" sz="quarter" idx="10"/>
          </p:nvPr>
        </p:nvSpPr>
        <p:spPr/>
        <p:txBody>
          <a:bodyPr/>
          <a:lstStyle/>
          <a:p>
            <a:fld id="{16A57A01-E634-40E3-B92F-6947651CEAFC}" type="slidenum">
              <a:rPr lang="tr-TR" smtClean="0"/>
              <a:pPr/>
              <a:t>20</a:t>
            </a:fld>
            <a:endParaRPr lang="tr-TR"/>
          </a:p>
        </p:txBody>
      </p:sp>
    </p:spTree>
    <p:extLst>
      <p:ext uri="{BB962C8B-B14F-4D97-AF65-F5344CB8AC3E}">
        <p14:creationId xmlns:p14="http://schemas.microsoft.com/office/powerpoint/2010/main" val="37792762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r>
              <a:rPr lang="tr-TR" dirty="0" smtClean="0"/>
              <a:t>Dersin kapanış bölümünde öğrencilerin öğrendiklerini gözden geçirmelerini ve uzun süre hatırlamalarını sağlamak amacıyla konuyla ilgili çeşitli resimler gösterilebilir. Bu tür resimler yardımıyla ileri öğrenmelere ilişkin motivasyonlarının artması sağlanabilir. Ancak, bu amaçla kullanılan resimlerin yeni öğrenmeler içermemesine ve öğrenilenlerle tutarlı ifade ve bilgilerin bulunmasına dikkat edilmelidir.  </a:t>
            </a:r>
          </a:p>
          <a:p>
            <a:r>
              <a:rPr lang="tr-TR" dirty="0" smtClean="0"/>
              <a:t>Resim gösterimi sonrasında tartışma, grup çalışması, çalışma yaprağı doldurma ve yorumlama gibi etkinlikler yapılabilir. Öğrenciye gösterilen resimle ilgili sorular yöneltilebilir,  resim hakkında öğrencilerin genel düşünceleri alınabilir, resimle ilgili tahminde bulunmaları istenebilir, dersin sonunda gösterilecek bir resim üzerinden dersin özetlenmesi sağlanabilir. Örnek olarak dersin sonunda </a:t>
            </a:r>
            <a:r>
              <a:rPr lang="tr-TR" dirty="0" err="1" smtClean="0"/>
              <a:t>özetleyici</a:t>
            </a:r>
            <a:r>
              <a:rPr lang="tr-TR" dirty="0" smtClean="0"/>
              <a:t> nitelikte olan kavram haritaları kullanılabilir. </a:t>
            </a:r>
          </a:p>
          <a:p>
            <a:endParaRPr lang="tr-TR" dirty="0"/>
          </a:p>
        </p:txBody>
      </p:sp>
      <p:sp>
        <p:nvSpPr>
          <p:cNvPr id="4" name="Slayt Numarası Yer Tutucusu 3"/>
          <p:cNvSpPr>
            <a:spLocks noGrp="1"/>
          </p:cNvSpPr>
          <p:nvPr>
            <p:ph type="sldNum" sz="quarter" idx="10"/>
          </p:nvPr>
        </p:nvSpPr>
        <p:spPr/>
        <p:txBody>
          <a:bodyPr/>
          <a:lstStyle/>
          <a:p>
            <a:fld id="{16A57A01-E634-40E3-B92F-6947651CEAFC}" type="slidenum">
              <a:rPr lang="tr-TR" smtClean="0"/>
              <a:pPr/>
              <a:t>23</a:t>
            </a:fld>
            <a:endParaRPr lang="tr-TR"/>
          </a:p>
        </p:txBody>
      </p:sp>
    </p:spTree>
    <p:extLst>
      <p:ext uri="{BB962C8B-B14F-4D97-AF65-F5344CB8AC3E}">
        <p14:creationId xmlns:p14="http://schemas.microsoft.com/office/powerpoint/2010/main" val="7093170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10"/>
          </p:nvPr>
        </p:nvSpPr>
        <p:spPr/>
        <p:txBody>
          <a:bodyPr/>
          <a:lstStyle/>
          <a:p>
            <a:fld id="{16A57A01-E634-40E3-B92F-6947651CEAFC}" type="slidenum">
              <a:rPr lang="tr-TR" smtClean="0"/>
              <a:pPr/>
              <a:t>2</a:t>
            </a:fld>
            <a:endParaRPr lang="tr-TR"/>
          </a:p>
        </p:txBody>
      </p:sp>
    </p:spTree>
    <p:extLst>
      <p:ext uri="{BB962C8B-B14F-4D97-AF65-F5344CB8AC3E}">
        <p14:creationId xmlns:p14="http://schemas.microsoft.com/office/powerpoint/2010/main" val="11939748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tr-TR" sz="1200" kern="1200" dirty="0" smtClean="0">
                <a:solidFill>
                  <a:schemeClr val="tx1"/>
                </a:solidFill>
                <a:effectLst/>
                <a:latin typeface="+mn-lt"/>
                <a:ea typeface="+mn-ea"/>
                <a:cs typeface="+mn-cs"/>
              </a:rPr>
              <a:t>Resim, duygu ve düşünceleri ifade etmede kullanılan, öğretim tasarımında değişik özelliklerde ve farklı amaçlara hizmet eden bir anlatım türüdür. Resimler öğretimi zenginleştirir ve öğrenmeyi destekler. Resimlerin öğrenme sürecindeki psikolojik etkileri şu şekilde listelenebilir. SUNU</a:t>
            </a:r>
          </a:p>
          <a:p>
            <a:pPr marL="0" marR="0" indent="0" algn="l" defTabSz="914400" rtl="0" eaLnBrk="1" fontAlgn="auto" latinLnBrk="0" hangingPunct="1">
              <a:lnSpc>
                <a:spcPct val="100000"/>
              </a:lnSpc>
              <a:spcBef>
                <a:spcPts val="0"/>
              </a:spcBef>
              <a:spcAft>
                <a:spcPts val="0"/>
              </a:spcAft>
              <a:buClrTx/>
              <a:buSzTx/>
              <a:buFontTx/>
              <a:buNone/>
              <a:tabLst/>
              <a:defRPr/>
            </a:pPr>
            <a:endParaRPr lang="tr-TR" dirty="0"/>
          </a:p>
        </p:txBody>
      </p:sp>
      <p:sp>
        <p:nvSpPr>
          <p:cNvPr id="4" name="Slayt Numarası Yer Tutucusu 3"/>
          <p:cNvSpPr>
            <a:spLocks noGrp="1"/>
          </p:cNvSpPr>
          <p:nvPr>
            <p:ph type="sldNum" sz="quarter" idx="10"/>
          </p:nvPr>
        </p:nvSpPr>
        <p:spPr/>
        <p:txBody>
          <a:bodyPr/>
          <a:lstStyle/>
          <a:p>
            <a:fld id="{16A57A01-E634-40E3-B92F-6947651CEAFC}" type="slidenum">
              <a:rPr lang="tr-TR" smtClean="0"/>
              <a:pPr/>
              <a:t>4</a:t>
            </a:fld>
            <a:endParaRPr lang="tr-TR"/>
          </a:p>
        </p:txBody>
      </p:sp>
    </p:spTree>
    <p:extLst>
      <p:ext uri="{BB962C8B-B14F-4D97-AF65-F5344CB8AC3E}">
        <p14:creationId xmlns:p14="http://schemas.microsoft.com/office/powerpoint/2010/main" val="5020111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10"/>
          </p:nvPr>
        </p:nvSpPr>
        <p:spPr/>
        <p:txBody>
          <a:bodyPr/>
          <a:lstStyle/>
          <a:p>
            <a:fld id="{16A57A01-E634-40E3-B92F-6947651CEAFC}" type="slidenum">
              <a:rPr lang="tr-TR" smtClean="0"/>
              <a:pPr/>
              <a:t>5</a:t>
            </a:fld>
            <a:endParaRPr lang="tr-TR"/>
          </a:p>
        </p:txBody>
      </p:sp>
    </p:spTree>
    <p:extLst>
      <p:ext uri="{BB962C8B-B14F-4D97-AF65-F5344CB8AC3E}">
        <p14:creationId xmlns:p14="http://schemas.microsoft.com/office/powerpoint/2010/main" val="3545165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r>
              <a:rPr lang="tr-TR" dirty="0" smtClean="0"/>
              <a:t>Resimler öğretim ortamlarının vazgeçilmez bir parçasıdır ve diğer materyallerin bileşenleri arasındadır. Resimlerin öğretim ortamlarında kullanımı şu şekilde gruplandırılabilir. </a:t>
            </a:r>
            <a:endParaRPr lang="tr-TR" dirty="0"/>
          </a:p>
        </p:txBody>
      </p:sp>
      <p:sp>
        <p:nvSpPr>
          <p:cNvPr id="4" name="Slayt Numarası Yer Tutucusu 3"/>
          <p:cNvSpPr>
            <a:spLocks noGrp="1"/>
          </p:cNvSpPr>
          <p:nvPr>
            <p:ph type="sldNum" sz="quarter" idx="10"/>
          </p:nvPr>
        </p:nvSpPr>
        <p:spPr/>
        <p:txBody>
          <a:bodyPr/>
          <a:lstStyle/>
          <a:p>
            <a:fld id="{16A57A01-E634-40E3-B92F-6947651CEAFC}" type="slidenum">
              <a:rPr lang="tr-TR" smtClean="0"/>
              <a:pPr/>
              <a:t>7</a:t>
            </a:fld>
            <a:endParaRPr lang="tr-TR"/>
          </a:p>
        </p:txBody>
      </p:sp>
    </p:spTree>
    <p:extLst>
      <p:ext uri="{BB962C8B-B14F-4D97-AF65-F5344CB8AC3E}">
        <p14:creationId xmlns:p14="http://schemas.microsoft.com/office/powerpoint/2010/main" val="6918623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r>
              <a:rPr lang="tr-TR" dirty="0" smtClean="0"/>
              <a:t>Bu amaçla kullanılan resimler anlatıma ve öğretime estetik, mizah veya motivasyon faktörleri katmak için yararlı olabilir. Öğrencilerin dikkatini başka yöne çekecek ve istenmeyen anlamlar çıkarabilecekleri resimlerden kaçınılmalıdır. Bu tür resimler, anlatılan konu ile ilgili olsa dahi öğretimi destekleyici bir rolü yoktur.</a:t>
            </a:r>
            <a:endParaRPr lang="tr-TR" dirty="0"/>
          </a:p>
        </p:txBody>
      </p:sp>
      <p:sp>
        <p:nvSpPr>
          <p:cNvPr id="4" name="Slayt Numarası Yer Tutucusu 3"/>
          <p:cNvSpPr>
            <a:spLocks noGrp="1"/>
          </p:cNvSpPr>
          <p:nvPr>
            <p:ph type="sldNum" sz="quarter" idx="10"/>
          </p:nvPr>
        </p:nvSpPr>
        <p:spPr/>
        <p:txBody>
          <a:bodyPr/>
          <a:lstStyle/>
          <a:p>
            <a:fld id="{16A57A01-E634-40E3-B92F-6947651CEAFC}" type="slidenum">
              <a:rPr lang="tr-TR" smtClean="0"/>
              <a:pPr/>
              <a:t>8</a:t>
            </a:fld>
            <a:endParaRPr lang="tr-TR"/>
          </a:p>
        </p:txBody>
      </p:sp>
    </p:spTree>
    <p:extLst>
      <p:ext uri="{BB962C8B-B14F-4D97-AF65-F5344CB8AC3E}">
        <p14:creationId xmlns:p14="http://schemas.microsoft.com/office/powerpoint/2010/main" val="5551046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r>
              <a:rPr lang="tr-TR" sz="1200" b="1" kern="1200" dirty="0" smtClean="0">
                <a:solidFill>
                  <a:schemeClr val="tx1"/>
                </a:solidFill>
                <a:effectLst/>
                <a:latin typeface="+mn-lt"/>
                <a:ea typeface="+mn-ea"/>
                <a:cs typeface="+mn-cs"/>
              </a:rPr>
              <a:t>Gösterim amaçlı</a:t>
            </a:r>
          </a:p>
          <a:p>
            <a:r>
              <a:rPr lang="tr-TR" sz="1200" kern="1200" dirty="0" smtClean="0">
                <a:solidFill>
                  <a:schemeClr val="tx1"/>
                </a:solidFill>
                <a:effectLst/>
                <a:latin typeface="+mn-lt"/>
                <a:ea typeface="+mn-ea"/>
                <a:cs typeface="+mn-cs"/>
              </a:rPr>
              <a:t>Ders içeriğini daha somut ve gerçekçi bir şekilde göstermek için kullanılır. Genellikle nesnenin gerçek fotoğrafı veya çizimi kullanılır. Bu resimler, bilginin hızlı ve kolay bir şekilde sunulmasını sağlar. Örneğin, mesleki eğitimde bir araba motorunun iç yapısının gerçek resmi veya çizimi kullanılabilir. Ancak gerçek resimlerin kullanımında gereksiz detayların dikkat çekeceği göz önünde bulundurulmalıdır. </a:t>
            </a:r>
          </a:p>
          <a:p>
            <a:endParaRPr lang="tr-TR" dirty="0"/>
          </a:p>
        </p:txBody>
      </p:sp>
      <p:sp>
        <p:nvSpPr>
          <p:cNvPr id="4" name="Slayt Numarası Yer Tutucusu 3"/>
          <p:cNvSpPr>
            <a:spLocks noGrp="1"/>
          </p:cNvSpPr>
          <p:nvPr>
            <p:ph type="sldNum" sz="quarter" idx="10"/>
          </p:nvPr>
        </p:nvSpPr>
        <p:spPr/>
        <p:txBody>
          <a:bodyPr/>
          <a:lstStyle/>
          <a:p>
            <a:fld id="{16A57A01-E634-40E3-B92F-6947651CEAFC}" type="slidenum">
              <a:rPr lang="tr-TR" smtClean="0"/>
              <a:pPr/>
              <a:t>9</a:t>
            </a:fld>
            <a:endParaRPr lang="tr-TR"/>
          </a:p>
        </p:txBody>
      </p:sp>
    </p:spTree>
    <p:extLst>
      <p:ext uri="{BB962C8B-B14F-4D97-AF65-F5344CB8AC3E}">
        <p14:creationId xmlns:p14="http://schemas.microsoft.com/office/powerpoint/2010/main" val="24082564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tr-TR" sz="1200" kern="1200" dirty="0" smtClean="0">
                <a:solidFill>
                  <a:schemeClr val="tx1"/>
                </a:solidFill>
                <a:effectLst/>
                <a:latin typeface="+mn-lt"/>
                <a:ea typeface="+mn-ea"/>
                <a:cs typeface="+mn-cs"/>
              </a:rPr>
              <a:t>Gözlenmesi ve anlaması zor olan bilgileri göstermek ve bir konuyla alakalı kavram, ilke veya sebep-sonuç ilişkisini göstermek için bu resimlerden yararlanılabilir. Bu resimler kullanılarak öğrencilerden yorumlar yapmaları istenebilir. </a:t>
            </a:r>
          </a:p>
          <a:p>
            <a:endParaRPr lang="tr-TR" dirty="0"/>
          </a:p>
        </p:txBody>
      </p:sp>
      <p:sp>
        <p:nvSpPr>
          <p:cNvPr id="4" name="Slayt Numarası Yer Tutucusu 3"/>
          <p:cNvSpPr>
            <a:spLocks noGrp="1"/>
          </p:cNvSpPr>
          <p:nvPr>
            <p:ph type="sldNum" sz="quarter" idx="10"/>
          </p:nvPr>
        </p:nvSpPr>
        <p:spPr/>
        <p:txBody>
          <a:bodyPr/>
          <a:lstStyle/>
          <a:p>
            <a:fld id="{16A57A01-E634-40E3-B92F-6947651CEAFC}" type="slidenum">
              <a:rPr lang="tr-TR" smtClean="0"/>
              <a:pPr/>
              <a:t>10</a:t>
            </a:fld>
            <a:endParaRPr lang="tr-TR"/>
          </a:p>
        </p:txBody>
      </p:sp>
    </p:spTree>
    <p:extLst>
      <p:ext uri="{BB962C8B-B14F-4D97-AF65-F5344CB8AC3E}">
        <p14:creationId xmlns:p14="http://schemas.microsoft.com/office/powerpoint/2010/main" val="5357256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tr-TR" sz="1200" kern="1200" dirty="0" smtClean="0">
                <a:solidFill>
                  <a:schemeClr val="tx1"/>
                </a:solidFill>
                <a:effectLst/>
                <a:latin typeface="+mn-lt"/>
                <a:ea typeface="+mn-ea"/>
                <a:cs typeface="+mn-cs"/>
              </a:rPr>
              <a:t>Resimler, dersin giriş, sunuş ve özet bölümlerinde öğretimi sağlama ve destekleme amacıyla kullanılabilir. Görsellerin nasıl kullanılacağı, ortam, amaç, içerik gibi birçok faktöre bağlı olduğundan </a:t>
            </a:r>
            <a:r>
              <a:rPr lang="tr-TR" sz="1200" kern="1200" dirty="0" err="1" smtClean="0">
                <a:solidFill>
                  <a:schemeClr val="tx1"/>
                </a:solidFill>
                <a:effectLst/>
                <a:latin typeface="+mn-lt"/>
                <a:ea typeface="+mn-ea"/>
                <a:cs typeface="+mn-cs"/>
              </a:rPr>
              <a:t>genellenmesi</a:t>
            </a:r>
            <a:r>
              <a:rPr lang="tr-TR" sz="1200" kern="1200" dirty="0" smtClean="0">
                <a:solidFill>
                  <a:schemeClr val="tx1"/>
                </a:solidFill>
                <a:effectLst/>
                <a:latin typeface="+mn-lt"/>
                <a:ea typeface="+mn-ea"/>
                <a:cs typeface="+mn-cs"/>
              </a:rPr>
              <a:t> çok zordur. Ancak, genel olarak bir dersin yapısı içerisinde dikkat çekme, açıklama, soru sorma, hatırlatmalar yapma, ilişkileri kurmayı kolaylaştırma gibi amaçlarla nasıl kullanılabileceğine ilişkin bir çerçeve çizmek mümkündür. Aşağıda, dersin giriş, sunuş ve kapanış bölümlerinde resimlerden nasıl faydalanılacağına ilişkin açıklama ve önerilere yer verilmiştir. </a:t>
            </a:r>
          </a:p>
          <a:p>
            <a:endParaRPr lang="tr-TR" dirty="0"/>
          </a:p>
        </p:txBody>
      </p:sp>
      <p:sp>
        <p:nvSpPr>
          <p:cNvPr id="4" name="Slayt Numarası Yer Tutucusu 3"/>
          <p:cNvSpPr>
            <a:spLocks noGrp="1"/>
          </p:cNvSpPr>
          <p:nvPr>
            <p:ph type="sldNum" sz="quarter" idx="10"/>
          </p:nvPr>
        </p:nvSpPr>
        <p:spPr/>
        <p:txBody>
          <a:bodyPr/>
          <a:lstStyle/>
          <a:p>
            <a:fld id="{16A57A01-E634-40E3-B92F-6947651CEAFC}" type="slidenum">
              <a:rPr lang="tr-TR" smtClean="0"/>
              <a:pPr/>
              <a:t>16</a:t>
            </a:fld>
            <a:endParaRPr lang="tr-TR"/>
          </a:p>
        </p:txBody>
      </p:sp>
    </p:spTree>
    <p:extLst>
      <p:ext uri="{BB962C8B-B14F-4D97-AF65-F5344CB8AC3E}">
        <p14:creationId xmlns:p14="http://schemas.microsoft.com/office/powerpoint/2010/main" val="36334253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Başlık 1"/>
          <p:cNvSpPr>
            <a:spLocks noGrp="1"/>
          </p:cNvSpPr>
          <p:nvPr>
            <p:ph type="ctrTitle"/>
          </p:nvPr>
        </p:nvSpPr>
        <p:spPr>
          <a:xfrm>
            <a:off x="685800" y="2130425"/>
            <a:ext cx="7772400" cy="1470025"/>
          </a:xfrm>
        </p:spPr>
        <p:txBody>
          <a:bodyPr/>
          <a:lstStyle/>
          <a:p>
            <a:r>
              <a:rPr lang="tr-TR" smtClean="0"/>
              <a:t>Asıl başlık stili için tıklatın</a:t>
            </a:r>
            <a:endParaRPr lang="tr-TR"/>
          </a:p>
        </p:txBody>
      </p:sp>
      <p:sp>
        <p:nvSpPr>
          <p:cNvPr id="3" name="Alt Başlık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tr-TR" smtClean="0"/>
              <a:t>Asıl alt başlık stilini düzenlemek için tıklatın</a:t>
            </a:r>
            <a:endParaRPr lang="tr-TR"/>
          </a:p>
        </p:txBody>
      </p:sp>
      <p:sp>
        <p:nvSpPr>
          <p:cNvPr id="4" name="Veri Yer Tutucusu 3"/>
          <p:cNvSpPr>
            <a:spLocks noGrp="1"/>
          </p:cNvSpPr>
          <p:nvPr>
            <p:ph type="dt" sz="half" idx="10"/>
          </p:nvPr>
        </p:nvSpPr>
        <p:spPr/>
        <p:txBody>
          <a:bodyPr/>
          <a:lstStyle/>
          <a:p>
            <a:fld id="{A23720DD-5B6D-40BF-8493-A6B52D484E6B}" type="datetimeFigureOut">
              <a:rPr lang="tr-TR" smtClean="0"/>
              <a:pPr/>
              <a:t>02.08.2011</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F302176B-0E47-46AC-8F43-DAB4B8A37D06}" type="slidenum">
              <a:rPr lang="tr-TR" smtClean="0"/>
              <a:pPr/>
              <a:t>‹#›</a:t>
            </a:fld>
            <a:endParaRPr lang="tr-TR"/>
          </a:p>
        </p:txBody>
      </p:sp>
    </p:spTree>
    <p:extLst>
      <p:ext uri="{BB962C8B-B14F-4D97-AF65-F5344CB8AC3E}">
        <p14:creationId xmlns:p14="http://schemas.microsoft.com/office/powerpoint/2010/main" val="7683084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smtClean="0"/>
              <a:t>Asıl başlık stili için tıklatın</a:t>
            </a:r>
            <a:endParaRPr lang="tr-TR"/>
          </a:p>
        </p:txBody>
      </p:sp>
      <p:sp>
        <p:nvSpPr>
          <p:cNvPr id="3" name="Dikey Metin Yer Tutucusu 2"/>
          <p:cNvSpPr>
            <a:spLocks noGrp="1"/>
          </p:cNvSpPr>
          <p:nvPr>
            <p:ph type="body" orient="vert" idx="1"/>
          </p:nvPr>
        </p:nvSpPr>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Veri Yer Tutucusu 3"/>
          <p:cNvSpPr>
            <a:spLocks noGrp="1"/>
          </p:cNvSpPr>
          <p:nvPr>
            <p:ph type="dt" sz="half" idx="10"/>
          </p:nvPr>
        </p:nvSpPr>
        <p:spPr/>
        <p:txBody>
          <a:bodyPr/>
          <a:lstStyle/>
          <a:p>
            <a:fld id="{A23720DD-5B6D-40BF-8493-A6B52D484E6B}" type="datetimeFigureOut">
              <a:rPr lang="tr-TR" smtClean="0"/>
              <a:pPr/>
              <a:t>02.08.2011</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F302176B-0E47-46AC-8F43-DAB4B8A37D06}" type="slidenum">
              <a:rPr lang="tr-TR" smtClean="0"/>
              <a:pPr/>
              <a:t>‹#›</a:t>
            </a:fld>
            <a:endParaRPr lang="tr-TR"/>
          </a:p>
        </p:txBody>
      </p:sp>
    </p:spTree>
    <p:extLst>
      <p:ext uri="{BB962C8B-B14F-4D97-AF65-F5344CB8AC3E}">
        <p14:creationId xmlns:p14="http://schemas.microsoft.com/office/powerpoint/2010/main" val="23564782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Dikey Başlık 1"/>
          <p:cNvSpPr>
            <a:spLocks noGrp="1"/>
          </p:cNvSpPr>
          <p:nvPr>
            <p:ph type="title" orient="vert"/>
          </p:nvPr>
        </p:nvSpPr>
        <p:spPr>
          <a:xfrm>
            <a:off x="6629400" y="274638"/>
            <a:ext cx="2057400" cy="5851525"/>
          </a:xfrm>
        </p:spPr>
        <p:txBody>
          <a:bodyPr vert="eaVert"/>
          <a:lstStyle/>
          <a:p>
            <a:r>
              <a:rPr lang="tr-TR" smtClean="0"/>
              <a:t>Asıl başlık stili için tıklatın</a:t>
            </a:r>
            <a:endParaRPr lang="tr-TR"/>
          </a:p>
        </p:txBody>
      </p:sp>
      <p:sp>
        <p:nvSpPr>
          <p:cNvPr id="3" name="Dikey Metin Yer Tutucusu 2"/>
          <p:cNvSpPr>
            <a:spLocks noGrp="1"/>
          </p:cNvSpPr>
          <p:nvPr>
            <p:ph type="body" orient="vert" idx="1"/>
          </p:nvPr>
        </p:nvSpPr>
        <p:spPr>
          <a:xfrm>
            <a:off x="457200" y="274638"/>
            <a:ext cx="6019800" cy="5851525"/>
          </a:xfrm>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Veri Yer Tutucusu 3"/>
          <p:cNvSpPr>
            <a:spLocks noGrp="1"/>
          </p:cNvSpPr>
          <p:nvPr>
            <p:ph type="dt" sz="half" idx="10"/>
          </p:nvPr>
        </p:nvSpPr>
        <p:spPr/>
        <p:txBody>
          <a:bodyPr/>
          <a:lstStyle/>
          <a:p>
            <a:fld id="{A23720DD-5B6D-40BF-8493-A6B52D484E6B}" type="datetimeFigureOut">
              <a:rPr lang="tr-TR" smtClean="0"/>
              <a:pPr/>
              <a:t>02.08.2011</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F302176B-0E47-46AC-8F43-DAB4B8A37D06}" type="slidenum">
              <a:rPr lang="tr-TR" smtClean="0"/>
              <a:pPr/>
              <a:t>‹#›</a:t>
            </a:fld>
            <a:endParaRPr lang="tr-TR"/>
          </a:p>
        </p:txBody>
      </p:sp>
    </p:spTree>
    <p:extLst>
      <p:ext uri="{BB962C8B-B14F-4D97-AF65-F5344CB8AC3E}">
        <p14:creationId xmlns:p14="http://schemas.microsoft.com/office/powerpoint/2010/main" val="29537125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smtClean="0"/>
              <a:t>Asıl başlık stili için tıklatın</a:t>
            </a:r>
            <a:endParaRPr lang="tr-TR"/>
          </a:p>
        </p:txBody>
      </p:sp>
      <p:sp>
        <p:nvSpPr>
          <p:cNvPr id="3" name="İçerik Yer Tutucusu 2"/>
          <p:cNvSpPr>
            <a:spLocks noGrp="1"/>
          </p:cNvSpPr>
          <p:nvPr>
            <p:ph idx="1"/>
          </p:nvPr>
        </p:nvSpPr>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Veri Yer Tutucusu 3"/>
          <p:cNvSpPr>
            <a:spLocks noGrp="1"/>
          </p:cNvSpPr>
          <p:nvPr>
            <p:ph type="dt" sz="half" idx="10"/>
          </p:nvPr>
        </p:nvSpPr>
        <p:spPr/>
        <p:txBody>
          <a:bodyPr/>
          <a:lstStyle/>
          <a:p>
            <a:fld id="{A23720DD-5B6D-40BF-8493-A6B52D484E6B}" type="datetimeFigureOut">
              <a:rPr lang="tr-TR" smtClean="0"/>
              <a:pPr/>
              <a:t>02.08.2011</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F302176B-0E47-46AC-8F43-DAB4B8A37D06}" type="slidenum">
              <a:rPr lang="tr-TR" smtClean="0"/>
              <a:pPr/>
              <a:t>‹#›</a:t>
            </a:fld>
            <a:endParaRPr lang="tr-TR"/>
          </a:p>
        </p:txBody>
      </p:sp>
    </p:spTree>
    <p:extLst>
      <p:ext uri="{BB962C8B-B14F-4D97-AF65-F5344CB8AC3E}">
        <p14:creationId xmlns:p14="http://schemas.microsoft.com/office/powerpoint/2010/main" val="22439904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2" name="Başlık 1"/>
          <p:cNvSpPr>
            <a:spLocks noGrp="1"/>
          </p:cNvSpPr>
          <p:nvPr>
            <p:ph type="title"/>
          </p:nvPr>
        </p:nvSpPr>
        <p:spPr>
          <a:xfrm>
            <a:off x="722313" y="4406900"/>
            <a:ext cx="7772400" cy="1362075"/>
          </a:xfrm>
        </p:spPr>
        <p:txBody>
          <a:bodyPr anchor="t"/>
          <a:lstStyle>
            <a:lvl1pPr algn="l">
              <a:defRPr sz="4000" b="1" cap="all"/>
            </a:lvl1pPr>
          </a:lstStyle>
          <a:p>
            <a:r>
              <a:rPr lang="tr-TR" smtClean="0"/>
              <a:t>Asıl başlık stili için tıklatın</a:t>
            </a:r>
            <a:endParaRPr lang="tr-TR"/>
          </a:p>
        </p:txBody>
      </p:sp>
      <p:sp>
        <p:nvSpPr>
          <p:cNvPr id="3" name="Metin Yer Tutucusu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smtClean="0"/>
              <a:t>Asıl metin stillerini düzenlemek için tıklatın</a:t>
            </a:r>
          </a:p>
        </p:txBody>
      </p:sp>
      <p:sp>
        <p:nvSpPr>
          <p:cNvPr id="4" name="Veri Yer Tutucusu 3"/>
          <p:cNvSpPr>
            <a:spLocks noGrp="1"/>
          </p:cNvSpPr>
          <p:nvPr>
            <p:ph type="dt" sz="half" idx="10"/>
          </p:nvPr>
        </p:nvSpPr>
        <p:spPr/>
        <p:txBody>
          <a:bodyPr/>
          <a:lstStyle/>
          <a:p>
            <a:fld id="{A23720DD-5B6D-40BF-8493-A6B52D484E6B}" type="datetimeFigureOut">
              <a:rPr lang="tr-TR" smtClean="0"/>
              <a:pPr/>
              <a:t>02.08.2011</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F302176B-0E47-46AC-8F43-DAB4B8A37D06}" type="slidenum">
              <a:rPr lang="tr-TR" smtClean="0"/>
              <a:pPr/>
              <a:t>‹#›</a:t>
            </a:fld>
            <a:endParaRPr lang="tr-TR"/>
          </a:p>
        </p:txBody>
      </p:sp>
      <p:pic>
        <p:nvPicPr>
          <p:cNvPr id="7" name="Picture 7" descr="372891769.jpg"/>
          <p:cNvPicPr>
            <a:picLocks noChangeAspect="1"/>
          </p:cNvPicPr>
          <p:nvPr userDrawn="1"/>
        </p:nvPicPr>
        <p:blipFill>
          <a:blip r:embed="rId2" cstate="print"/>
          <a:stretch>
            <a:fillRect/>
          </a:stretch>
        </p:blipFill>
        <p:spPr>
          <a:xfrm>
            <a:off x="685800" y="762000"/>
            <a:ext cx="1727200" cy="1295400"/>
          </a:xfrm>
          <a:prstGeom prst="rect">
            <a:avLst/>
          </a:prstGeom>
        </p:spPr>
      </p:pic>
    </p:spTree>
    <p:extLst>
      <p:ext uri="{BB962C8B-B14F-4D97-AF65-F5344CB8AC3E}">
        <p14:creationId xmlns:p14="http://schemas.microsoft.com/office/powerpoint/2010/main" val="709831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smtClean="0"/>
              <a:t>Asıl başlık stili için tıklatın</a:t>
            </a:r>
            <a:endParaRPr lang="tr-TR"/>
          </a:p>
        </p:txBody>
      </p:sp>
      <p:sp>
        <p:nvSpPr>
          <p:cNvPr id="3" name="İçerik Yer Tutucus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İçerik Yer Tutucus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Veri Yer Tutucusu 4"/>
          <p:cNvSpPr>
            <a:spLocks noGrp="1"/>
          </p:cNvSpPr>
          <p:nvPr>
            <p:ph type="dt" sz="half" idx="10"/>
          </p:nvPr>
        </p:nvSpPr>
        <p:spPr/>
        <p:txBody>
          <a:bodyPr/>
          <a:lstStyle/>
          <a:p>
            <a:fld id="{A23720DD-5B6D-40BF-8493-A6B52D484E6B}" type="datetimeFigureOut">
              <a:rPr lang="tr-TR" smtClean="0"/>
              <a:pPr/>
              <a:t>02.08.2011</a:t>
            </a:fld>
            <a:endParaRPr lang="tr-TR"/>
          </a:p>
        </p:txBody>
      </p:sp>
      <p:sp>
        <p:nvSpPr>
          <p:cNvPr id="6" name="Altbilgi Yer Tutucusu 5"/>
          <p:cNvSpPr>
            <a:spLocks noGrp="1"/>
          </p:cNvSpPr>
          <p:nvPr>
            <p:ph type="ftr" sz="quarter" idx="11"/>
          </p:nvPr>
        </p:nvSpPr>
        <p:spPr/>
        <p:txBody>
          <a:bodyPr/>
          <a:lstStyle/>
          <a:p>
            <a:endParaRPr lang="tr-TR"/>
          </a:p>
        </p:txBody>
      </p:sp>
      <p:sp>
        <p:nvSpPr>
          <p:cNvPr id="7" name="Slayt Numarası Yer Tutucusu 6"/>
          <p:cNvSpPr>
            <a:spLocks noGrp="1"/>
          </p:cNvSpPr>
          <p:nvPr>
            <p:ph type="sldNum" sz="quarter" idx="12"/>
          </p:nvPr>
        </p:nvSpPr>
        <p:spPr/>
        <p:txBody>
          <a:bodyPr/>
          <a:lstStyle/>
          <a:p>
            <a:fld id="{F302176B-0E47-46AC-8F43-DAB4B8A37D06}" type="slidenum">
              <a:rPr lang="tr-TR" smtClean="0"/>
              <a:pPr/>
              <a:t>‹#›</a:t>
            </a:fld>
            <a:endParaRPr lang="tr-TR"/>
          </a:p>
        </p:txBody>
      </p:sp>
    </p:spTree>
    <p:extLst>
      <p:ext uri="{BB962C8B-B14F-4D97-AF65-F5344CB8AC3E}">
        <p14:creationId xmlns:p14="http://schemas.microsoft.com/office/powerpoint/2010/main" val="26798960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lvl1pPr>
              <a:defRPr/>
            </a:lvl1pPr>
          </a:lstStyle>
          <a:p>
            <a:r>
              <a:rPr lang="tr-TR" smtClean="0"/>
              <a:t>Asıl başlık stili için tıklatın</a:t>
            </a:r>
            <a:endParaRPr lang="tr-TR"/>
          </a:p>
        </p:txBody>
      </p:sp>
      <p:sp>
        <p:nvSpPr>
          <p:cNvPr id="3" name="Metin Yer Tutucusu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4" name="İçerik Yer Tutucus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Metin Yer Tutucusu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6" name="İçerik Yer Tutucus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7" name="Veri Yer Tutucusu 6"/>
          <p:cNvSpPr>
            <a:spLocks noGrp="1"/>
          </p:cNvSpPr>
          <p:nvPr>
            <p:ph type="dt" sz="half" idx="10"/>
          </p:nvPr>
        </p:nvSpPr>
        <p:spPr/>
        <p:txBody>
          <a:bodyPr/>
          <a:lstStyle/>
          <a:p>
            <a:fld id="{A23720DD-5B6D-40BF-8493-A6B52D484E6B}" type="datetimeFigureOut">
              <a:rPr lang="tr-TR" smtClean="0"/>
              <a:pPr/>
              <a:t>02.08.2011</a:t>
            </a:fld>
            <a:endParaRPr lang="tr-TR"/>
          </a:p>
        </p:txBody>
      </p:sp>
      <p:sp>
        <p:nvSpPr>
          <p:cNvPr id="8" name="Altbilgi Yer Tutucusu 7"/>
          <p:cNvSpPr>
            <a:spLocks noGrp="1"/>
          </p:cNvSpPr>
          <p:nvPr>
            <p:ph type="ftr" sz="quarter" idx="11"/>
          </p:nvPr>
        </p:nvSpPr>
        <p:spPr/>
        <p:txBody>
          <a:bodyPr/>
          <a:lstStyle/>
          <a:p>
            <a:endParaRPr lang="tr-TR"/>
          </a:p>
        </p:txBody>
      </p:sp>
      <p:sp>
        <p:nvSpPr>
          <p:cNvPr id="9" name="Slayt Numarası Yer Tutucusu 8"/>
          <p:cNvSpPr>
            <a:spLocks noGrp="1"/>
          </p:cNvSpPr>
          <p:nvPr>
            <p:ph type="sldNum" sz="quarter" idx="12"/>
          </p:nvPr>
        </p:nvSpPr>
        <p:spPr/>
        <p:txBody>
          <a:bodyPr/>
          <a:lstStyle/>
          <a:p>
            <a:fld id="{F302176B-0E47-46AC-8F43-DAB4B8A37D06}" type="slidenum">
              <a:rPr lang="tr-TR" smtClean="0"/>
              <a:pPr/>
              <a:t>‹#›</a:t>
            </a:fld>
            <a:endParaRPr lang="tr-TR"/>
          </a:p>
        </p:txBody>
      </p:sp>
    </p:spTree>
    <p:extLst>
      <p:ext uri="{BB962C8B-B14F-4D97-AF65-F5344CB8AC3E}">
        <p14:creationId xmlns:p14="http://schemas.microsoft.com/office/powerpoint/2010/main" val="40782818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smtClean="0"/>
              <a:t>Asıl başlık stili için tıklatın</a:t>
            </a:r>
            <a:endParaRPr lang="tr-TR"/>
          </a:p>
        </p:txBody>
      </p:sp>
      <p:sp>
        <p:nvSpPr>
          <p:cNvPr id="3" name="Veri Yer Tutucusu 2"/>
          <p:cNvSpPr>
            <a:spLocks noGrp="1"/>
          </p:cNvSpPr>
          <p:nvPr>
            <p:ph type="dt" sz="half" idx="10"/>
          </p:nvPr>
        </p:nvSpPr>
        <p:spPr/>
        <p:txBody>
          <a:bodyPr/>
          <a:lstStyle/>
          <a:p>
            <a:fld id="{A23720DD-5B6D-40BF-8493-A6B52D484E6B}" type="datetimeFigureOut">
              <a:rPr lang="tr-TR" smtClean="0"/>
              <a:pPr/>
              <a:t>02.08.2011</a:t>
            </a:fld>
            <a:endParaRPr lang="tr-TR"/>
          </a:p>
        </p:txBody>
      </p:sp>
      <p:sp>
        <p:nvSpPr>
          <p:cNvPr id="4" name="Altbilgi Yer Tutucusu 3"/>
          <p:cNvSpPr>
            <a:spLocks noGrp="1"/>
          </p:cNvSpPr>
          <p:nvPr>
            <p:ph type="ftr" sz="quarter" idx="11"/>
          </p:nvPr>
        </p:nvSpPr>
        <p:spPr/>
        <p:txBody>
          <a:bodyPr/>
          <a:lstStyle/>
          <a:p>
            <a:endParaRPr lang="tr-TR"/>
          </a:p>
        </p:txBody>
      </p:sp>
      <p:sp>
        <p:nvSpPr>
          <p:cNvPr id="5" name="Slayt Numarası Yer Tutucusu 4"/>
          <p:cNvSpPr>
            <a:spLocks noGrp="1"/>
          </p:cNvSpPr>
          <p:nvPr>
            <p:ph type="sldNum" sz="quarter" idx="12"/>
          </p:nvPr>
        </p:nvSpPr>
        <p:spPr/>
        <p:txBody>
          <a:bodyPr/>
          <a:lstStyle/>
          <a:p>
            <a:fld id="{F302176B-0E47-46AC-8F43-DAB4B8A37D06}" type="slidenum">
              <a:rPr lang="tr-TR" smtClean="0"/>
              <a:pPr/>
              <a:t>‹#›</a:t>
            </a:fld>
            <a:endParaRPr lang="tr-TR"/>
          </a:p>
        </p:txBody>
      </p:sp>
    </p:spTree>
    <p:extLst>
      <p:ext uri="{BB962C8B-B14F-4D97-AF65-F5344CB8AC3E}">
        <p14:creationId xmlns:p14="http://schemas.microsoft.com/office/powerpoint/2010/main" val="4851585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Veri Yer Tutucusu 1"/>
          <p:cNvSpPr>
            <a:spLocks noGrp="1"/>
          </p:cNvSpPr>
          <p:nvPr>
            <p:ph type="dt" sz="half" idx="10"/>
          </p:nvPr>
        </p:nvSpPr>
        <p:spPr/>
        <p:txBody>
          <a:bodyPr/>
          <a:lstStyle/>
          <a:p>
            <a:fld id="{A23720DD-5B6D-40BF-8493-A6B52D484E6B}" type="datetimeFigureOut">
              <a:rPr lang="tr-TR" smtClean="0"/>
              <a:pPr/>
              <a:t>02.08.2011</a:t>
            </a:fld>
            <a:endParaRPr lang="tr-TR"/>
          </a:p>
        </p:txBody>
      </p:sp>
      <p:sp>
        <p:nvSpPr>
          <p:cNvPr id="3" name="Altbilgi Yer Tutucusu 2"/>
          <p:cNvSpPr>
            <a:spLocks noGrp="1"/>
          </p:cNvSpPr>
          <p:nvPr>
            <p:ph type="ftr" sz="quarter" idx="11"/>
          </p:nvPr>
        </p:nvSpPr>
        <p:spPr/>
        <p:txBody>
          <a:bodyPr/>
          <a:lstStyle/>
          <a:p>
            <a:endParaRPr lang="tr-TR"/>
          </a:p>
        </p:txBody>
      </p:sp>
      <p:sp>
        <p:nvSpPr>
          <p:cNvPr id="4" name="Slayt Numarası Yer Tutucusu 3"/>
          <p:cNvSpPr>
            <a:spLocks noGrp="1"/>
          </p:cNvSpPr>
          <p:nvPr>
            <p:ph type="sldNum" sz="quarter" idx="12"/>
          </p:nvPr>
        </p:nvSpPr>
        <p:spPr/>
        <p:txBody>
          <a:bodyPr/>
          <a:lstStyle/>
          <a:p>
            <a:fld id="{F302176B-0E47-46AC-8F43-DAB4B8A37D06}" type="slidenum">
              <a:rPr lang="tr-TR" smtClean="0"/>
              <a:pPr/>
              <a:t>‹#›</a:t>
            </a:fld>
            <a:endParaRPr lang="tr-TR"/>
          </a:p>
        </p:txBody>
      </p:sp>
    </p:spTree>
    <p:extLst>
      <p:ext uri="{BB962C8B-B14F-4D97-AF65-F5344CB8AC3E}">
        <p14:creationId xmlns:p14="http://schemas.microsoft.com/office/powerpoint/2010/main" val="13683739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Başlık 1"/>
          <p:cNvSpPr>
            <a:spLocks noGrp="1"/>
          </p:cNvSpPr>
          <p:nvPr>
            <p:ph type="title"/>
          </p:nvPr>
        </p:nvSpPr>
        <p:spPr>
          <a:xfrm>
            <a:off x="457200" y="273050"/>
            <a:ext cx="3008313" cy="1162050"/>
          </a:xfrm>
        </p:spPr>
        <p:txBody>
          <a:bodyPr anchor="b"/>
          <a:lstStyle>
            <a:lvl1pPr algn="l">
              <a:defRPr sz="2000" b="1"/>
            </a:lvl1pPr>
          </a:lstStyle>
          <a:p>
            <a:r>
              <a:rPr lang="tr-TR" smtClean="0"/>
              <a:t>Asıl başlık stili için tıklatın</a:t>
            </a:r>
            <a:endParaRPr lang="tr-TR"/>
          </a:p>
        </p:txBody>
      </p:sp>
      <p:sp>
        <p:nvSpPr>
          <p:cNvPr id="3" name="İçerik Yer Tutucus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Metin Yer Tutucusu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Veri Yer Tutucusu 4"/>
          <p:cNvSpPr>
            <a:spLocks noGrp="1"/>
          </p:cNvSpPr>
          <p:nvPr>
            <p:ph type="dt" sz="half" idx="10"/>
          </p:nvPr>
        </p:nvSpPr>
        <p:spPr/>
        <p:txBody>
          <a:bodyPr/>
          <a:lstStyle/>
          <a:p>
            <a:fld id="{A23720DD-5B6D-40BF-8493-A6B52D484E6B}" type="datetimeFigureOut">
              <a:rPr lang="tr-TR" smtClean="0"/>
              <a:pPr/>
              <a:t>02.08.2011</a:t>
            </a:fld>
            <a:endParaRPr lang="tr-TR"/>
          </a:p>
        </p:txBody>
      </p:sp>
      <p:sp>
        <p:nvSpPr>
          <p:cNvPr id="6" name="Altbilgi Yer Tutucusu 5"/>
          <p:cNvSpPr>
            <a:spLocks noGrp="1"/>
          </p:cNvSpPr>
          <p:nvPr>
            <p:ph type="ftr" sz="quarter" idx="11"/>
          </p:nvPr>
        </p:nvSpPr>
        <p:spPr/>
        <p:txBody>
          <a:bodyPr/>
          <a:lstStyle/>
          <a:p>
            <a:endParaRPr lang="tr-TR"/>
          </a:p>
        </p:txBody>
      </p:sp>
      <p:sp>
        <p:nvSpPr>
          <p:cNvPr id="7" name="Slayt Numarası Yer Tutucusu 6"/>
          <p:cNvSpPr>
            <a:spLocks noGrp="1"/>
          </p:cNvSpPr>
          <p:nvPr>
            <p:ph type="sldNum" sz="quarter" idx="12"/>
          </p:nvPr>
        </p:nvSpPr>
        <p:spPr/>
        <p:txBody>
          <a:bodyPr/>
          <a:lstStyle/>
          <a:p>
            <a:fld id="{F302176B-0E47-46AC-8F43-DAB4B8A37D06}" type="slidenum">
              <a:rPr lang="tr-TR" smtClean="0"/>
              <a:pPr/>
              <a:t>‹#›</a:t>
            </a:fld>
            <a:endParaRPr lang="tr-TR"/>
          </a:p>
        </p:txBody>
      </p:sp>
    </p:spTree>
    <p:extLst>
      <p:ext uri="{BB962C8B-B14F-4D97-AF65-F5344CB8AC3E}">
        <p14:creationId xmlns:p14="http://schemas.microsoft.com/office/powerpoint/2010/main" val="5122863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Başlık 1"/>
          <p:cNvSpPr>
            <a:spLocks noGrp="1"/>
          </p:cNvSpPr>
          <p:nvPr>
            <p:ph type="title"/>
          </p:nvPr>
        </p:nvSpPr>
        <p:spPr>
          <a:xfrm>
            <a:off x="1792288" y="4800600"/>
            <a:ext cx="5486400" cy="566738"/>
          </a:xfrm>
        </p:spPr>
        <p:txBody>
          <a:bodyPr anchor="b"/>
          <a:lstStyle>
            <a:lvl1pPr algn="l">
              <a:defRPr sz="2000" b="1"/>
            </a:lvl1pPr>
          </a:lstStyle>
          <a:p>
            <a:r>
              <a:rPr lang="tr-TR" smtClean="0"/>
              <a:t>Asıl başlık stili için tıklatın</a:t>
            </a:r>
            <a:endParaRPr lang="tr-TR"/>
          </a:p>
        </p:txBody>
      </p:sp>
      <p:sp>
        <p:nvSpPr>
          <p:cNvPr id="3" name="Resim Yer Tutucusu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r-TR"/>
          </a:p>
        </p:txBody>
      </p:sp>
      <p:sp>
        <p:nvSpPr>
          <p:cNvPr id="4" name="Metin Yer Tutucusu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Veri Yer Tutucusu 4"/>
          <p:cNvSpPr>
            <a:spLocks noGrp="1"/>
          </p:cNvSpPr>
          <p:nvPr>
            <p:ph type="dt" sz="half" idx="10"/>
          </p:nvPr>
        </p:nvSpPr>
        <p:spPr/>
        <p:txBody>
          <a:bodyPr/>
          <a:lstStyle/>
          <a:p>
            <a:fld id="{A23720DD-5B6D-40BF-8493-A6B52D484E6B}" type="datetimeFigureOut">
              <a:rPr lang="tr-TR" smtClean="0"/>
              <a:pPr/>
              <a:t>02.08.2011</a:t>
            </a:fld>
            <a:endParaRPr lang="tr-TR"/>
          </a:p>
        </p:txBody>
      </p:sp>
      <p:sp>
        <p:nvSpPr>
          <p:cNvPr id="6" name="Altbilgi Yer Tutucusu 5"/>
          <p:cNvSpPr>
            <a:spLocks noGrp="1"/>
          </p:cNvSpPr>
          <p:nvPr>
            <p:ph type="ftr" sz="quarter" idx="11"/>
          </p:nvPr>
        </p:nvSpPr>
        <p:spPr/>
        <p:txBody>
          <a:bodyPr/>
          <a:lstStyle/>
          <a:p>
            <a:endParaRPr lang="tr-TR"/>
          </a:p>
        </p:txBody>
      </p:sp>
      <p:sp>
        <p:nvSpPr>
          <p:cNvPr id="7" name="Slayt Numarası Yer Tutucusu 6"/>
          <p:cNvSpPr>
            <a:spLocks noGrp="1"/>
          </p:cNvSpPr>
          <p:nvPr>
            <p:ph type="sldNum" sz="quarter" idx="12"/>
          </p:nvPr>
        </p:nvSpPr>
        <p:spPr/>
        <p:txBody>
          <a:bodyPr/>
          <a:lstStyle/>
          <a:p>
            <a:fld id="{F302176B-0E47-46AC-8F43-DAB4B8A37D06}" type="slidenum">
              <a:rPr lang="tr-TR" smtClean="0"/>
              <a:pPr/>
              <a:t>‹#›</a:t>
            </a:fld>
            <a:endParaRPr lang="tr-TR"/>
          </a:p>
        </p:txBody>
      </p:sp>
    </p:spTree>
    <p:extLst>
      <p:ext uri="{BB962C8B-B14F-4D97-AF65-F5344CB8AC3E}">
        <p14:creationId xmlns:p14="http://schemas.microsoft.com/office/powerpoint/2010/main" val="9687194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Başlık Yer Tutucusu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tr-TR" smtClean="0"/>
              <a:t>Asıl başlık stili için tıklatın</a:t>
            </a:r>
            <a:endParaRPr lang="tr-TR"/>
          </a:p>
        </p:txBody>
      </p:sp>
      <p:sp>
        <p:nvSpPr>
          <p:cNvPr id="3" name="Metin Yer Tutucusu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Veri Yer Tutucusu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23720DD-5B6D-40BF-8493-A6B52D484E6B}" type="datetimeFigureOut">
              <a:rPr lang="tr-TR" smtClean="0"/>
              <a:pPr/>
              <a:t>02.08.2011</a:t>
            </a:fld>
            <a:endParaRPr lang="tr-TR" dirty="0"/>
          </a:p>
        </p:txBody>
      </p:sp>
      <p:sp>
        <p:nvSpPr>
          <p:cNvPr id="5" name="Altbilgi Yer Tutucusu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r-TR" dirty="0"/>
          </a:p>
        </p:txBody>
      </p:sp>
      <p:sp>
        <p:nvSpPr>
          <p:cNvPr id="6" name="Slayt Numarası Yer Tutucusu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302176B-0E47-46AC-8F43-DAB4B8A37D06}" type="slidenum">
              <a:rPr lang="tr-TR" smtClean="0"/>
              <a:pPr/>
              <a:t>‹#›</a:t>
            </a:fld>
            <a:endParaRPr lang="tr-TR" dirty="0"/>
          </a:p>
        </p:txBody>
      </p:sp>
      <p:pic>
        <p:nvPicPr>
          <p:cNvPr id="7" name="Picture 60" descr="logo.png"/>
          <p:cNvPicPr>
            <a:picLocks noChangeAspect="1"/>
          </p:cNvPicPr>
          <p:nvPr userDrawn="1"/>
        </p:nvPicPr>
        <p:blipFill>
          <a:blip r:embed="rId13" cstate="print"/>
          <a:srcRect t="11997" b="7026"/>
          <a:stretch>
            <a:fillRect/>
          </a:stretch>
        </p:blipFill>
        <p:spPr>
          <a:xfrm>
            <a:off x="7086600" y="0"/>
            <a:ext cx="1066799" cy="614852"/>
          </a:xfrm>
          <a:prstGeom prst="rect">
            <a:avLst/>
          </a:prstGeom>
        </p:spPr>
      </p:pic>
    </p:spTree>
    <p:extLst>
      <p:ext uri="{BB962C8B-B14F-4D97-AF65-F5344CB8AC3E}">
        <p14:creationId xmlns:p14="http://schemas.microsoft.com/office/powerpoint/2010/main" val="1504401396"/>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10.gif"/><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20.emf"/><Relationship Id="rId4" Type="http://schemas.openxmlformats.org/officeDocument/2006/relationships/package" Target="../embeddings/Microsoft_Word_Belgesi1.docx"/></Relationships>
</file>

<file path=ppt/slides/_rels/slide2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24.emf"/><Relationship Id="rId4" Type="http://schemas.openxmlformats.org/officeDocument/2006/relationships/package" Target="../embeddings/Microsoft_Word_Belgesi2.docx"/></Relationships>
</file>

<file path=ppt/slides/_rels/slide2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ctrTitle"/>
          </p:nvPr>
        </p:nvSpPr>
        <p:spPr/>
        <p:txBody>
          <a:bodyPr/>
          <a:lstStyle/>
          <a:p>
            <a:r>
              <a:rPr lang="tr-TR" b="1" dirty="0" smtClean="0"/>
              <a:t>Resimlerin Kullanımı</a:t>
            </a:r>
            <a:endParaRPr lang="tr-TR" b="1" dirty="0"/>
          </a:p>
        </p:txBody>
      </p:sp>
      <p:sp>
        <p:nvSpPr>
          <p:cNvPr id="3" name="Alt Başlık 2"/>
          <p:cNvSpPr>
            <a:spLocks noGrp="1"/>
          </p:cNvSpPr>
          <p:nvPr>
            <p:ph type="subTitle" idx="1"/>
          </p:nvPr>
        </p:nvSpPr>
        <p:spPr/>
        <p:txBody>
          <a:bodyPr/>
          <a:lstStyle/>
          <a:p>
            <a:endParaRPr lang="tr-TR" dirty="0"/>
          </a:p>
        </p:txBody>
      </p:sp>
    </p:spTree>
    <p:extLst>
      <p:ext uri="{BB962C8B-B14F-4D97-AF65-F5344CB8AC3E}">
        <p14:creationId xmlns:p14="http://schemas.microsoft.com/office/powerpoint/2010/main" val="31329013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Yuvarlatılmış Dikdörtgen 4"/>
          <p:cNvSpPr/>
          <p:nvPr/>
        </p:nvSpPr>
        <p:spPr>
          <a:xfrm>
            <a:off x="1259632" y="4077072"/>
            <a:ext cx="3312368" cy="25202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tr-TR" i="1" dirty="0"/>
          </a:p>
        </p:txBody>
      </p:sp>
      <p:sp>
        <p:nvSpPr>
          <p:cNvPr id="2" name="Başlık 1"/>
          <p:cNvSpPr>
            <a:spLocks noGrp="1"/>
          </p:cNvSpPr>
          <p:nvPr>
            <p:ph type="title"/>
          </p:nvPr>
        </p:nvSpPr>
        <p:spPr/>
        <p:txBody>
          <a:bodyPr>
            <a:normAutofit/>
          </a:bodyPr>
          <a:lstStyle/>
          <a:p>
            <a:r>
              <a:rPr lang="tr-TR" dirty="0"/>
              <a:t>Yorum </a:t>
            </a:r>
            <a:r>
              <a:rPr lang="tr-TR" dirty="0" smtClean="0"/>
              <a:t>Amaçlı Kullanım</a:t>
            </a:r>
            <a:endParaRPr lang="tr-TR" dirty="0"/>
          </a:p>
        </p:txBody>
      </p:sp>
      <p:sp>
        <p:nvSpPr>
          <p:cNvPr id="3" name="İçerik Yer Tutucusu 2"/>
          <p:cNvSpPr>
            <a:spLocks noGrp="1"/>
          </p:cNvSpPr>
          <p:nvPr>
            <p:ph idx="1"/>
          </p:nvPr>
        </p:nvSpPr>
        <p:spPr>
          <a:xfrm>
            <a:off x="457200" y="1268760"/>
            <a:ext cx="8229600" cy="4525963"/>
          </a:xfrm>
        </p:spPr>
        <p:txBody>
          <a:bodyPr>
            <a:normAutofit/>
          </a:bodyPr>
          <a:lstStyle/>
          <a:p>
            <a:r>
              <a:rPr lang="tr-TR" sz="2400" dirty="0"/>
              <a:t>Gözlenmesi ve anlaması zor olan bilgileri göstermek için kullanılabilir.</a:t>
            </a:r>
          </a:p>
          <a:p>
            <a:r>
              <a:rPr lang="tr-TR" sz="2400" dirty="0"/>
              <a:t>Bir konuyla alakalı kavram, ilke veya sebep-sonuç ilişkisini göstermek için kullanılabilir.</a:t>
            </a:r>
          </a:p>
          <a:p>
            <a:r>
              <a:rPr lang="tr-TR" sz="2400" dirty="0"/>
              <a:t>Bu resimler kullanılarak öğrencilerden yorumlar yapmaları istenebilir</a:t>
            </a:r>
            <a:r>
              <a:rPr lang="tr-TR" sz="2400" dirty="0" smtClean="0"/>
              <a:t>.</a:t>
            </a:r>
            <a:endParaRPr lang="tr-TR" sz="2400" dirty="0"/>
          </a:p>
          <a:p>
            <a:endParaRPr lang="tr-TR" sz="2000" dirty="0">
              <a:solidFill>
                <a:schemeClr val="tx1">
                  <a:tint val="75000"/>
                </a:schemeClr>
              </a:solidFill>
            </a:endParaRPr>
          </a:p>
        </p:txBody>
      </p:sp>
      <p:pic>
        <p:nvPicPr>
          <p:cNvPr id="4" name="39 Resim" descr="resim b.png"/>
          <p:cNvPicPr/>
          <p:nvPr/>
        </p:nvPicPr>
        <p:blipFill>
          <a:blip r:embed="rId3" cstate="print"/>
          <a:stretch>
            <a:fillRect/>
          </a:stretch>
        </p:blipFill>
        <p:spPr>
          <a:xfrm>
            <a:off x="1600840" y="4195799"/>
            <a:ext cx="2611120" cy="2282825"/>
          </a:xfrm>
          <a:prstGeom prst="rect">
            <a:avLst/>
          </a:prstGeom>
        </p:spPr>
      </p:pic>
      <p:sp>
        <p:nvSpPr>
          <p:cNvPr id="6" name="Metin kutusu 5"/>
          <p:cNvSpPr txBox="1"/>
          <p:nvPr/>
        </p:nvSpPr>
        <p:spPr>
          <a:xfrm>
            <a:off x="4708877" y="4100009"/>
            <a:ext cx="3384376" cy="1477328"/>
          </a:xfrm>
          <a:prstGeom prst="rect">
            <a:avLst/>
          </a:prstGeom>
          <a:noFill/>
        </p:spPr>
        <p:txBody>
          <a:bodyPr wrap="square" rtlCol="0">
            <a:spAutoFit/>
          </a:bodyPr>
          <a:lstStyle/>
          <a:p>
            <a:r>
              <a:rPr lang="tr-TR" dirty="0" smtClean="0"/>
              <a:t>Örnek: Yandaki resim basınç ve yükseklik arasındaki ilişkiyi gösterir. Öğrencinin bu resme bakarak yükseklik ile basıncın nasıl değiştiğini yorumlayabilir.</a:t>
            </a:r>
            <a:endParaRPr lang="tr-TR" dirty="0"/>
          </a:p>
        </p:txBody>
      </p:sp>
    </p:spTree>
    <p:extLst>
      <p:ext uri="{BB962C8B-B14F-4D97-AF65-F5344CB8AC3E}">
        <p14:creationId xmlns:p14="http://schemas.microsoft.com/office/powerpoint/2010/main" val="36045211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Yuvarlatılmış Dikdörtgen 6"/>
          <p:cNvSpPr/>
          <p:nvPr/>
        </p:nvSpPr>
        <p:spPr>
          <a:xfrm>
            <a:off x="4377621" y="3203682"/>
            <a:ext cx="3312368" cy="25202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tr-TR" i="1" dirty="0"/>
          </a:p>
        </p:txBody>
      </p:sp>
      <p:sp>
        <p:nvSpPr>
          <p:cNvPr id="6" name="Yuvarlatılmış Dikdörtgen 5"/>
          <p:cNvSpPr/>
          <p:nvPr/>
        </p:nvSpPr>
        <p:spPr>
          <a:xfrm>
            <a:off x="807601" y="3236078"/>
            <a:ext cx="3312368" cy="25202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tr-TR" i="1" dirty="0"/>
          </a:p>
        </p:txBody>
      </p:sp>
      <p:sp>
        <p:nvSpPr>
          <p:cNvPr id="2" name="Başlık 1"/>
          <p:cNvSpPr>
            <a:spLocks noGrp="1"/>
          </p:cNvSpPr>
          <p:nvPr>
            <p:ph type="title"/>
          </p:nvPr>
        </p:nvSpPr>
        <p:spPr/>
        <p:txBody>
          <a:bodyPr>
            <a:normAutofit fontScale="90000"/>
          </a:bodyPr>
          <a:lstStyle/>
          <a:p>
            <a:r>
              <a:rPr lang="tr-TR" dirty="0"/>
              <a:t>Yorum Amaçlı </a:t>
            </a:r>
            <a:r>
              <a:rPr lang="tr-TR" dirty="0" smtClean="0"/>
              <a:t>Kullanım</a:t>
            </a:r>
            <a:br>
              <a:rPr lang="tr-TR" dirty="0" smtClean="0"/>
            </a:br>
            <a:r>
              <a:rPr lang="tr-TR" dirty="0" smtClean="0"/>
              <a:t> </a:t>
            </a:r>
            <a:r>
              <a:rPr lang="tr-TR" sz="3600" dirty="0" smtClean="0"/>
              <a:t>Organize Etme</a:t>
            </a:r>
            <a:endParaRPr lang="tr-TR" sz="3600" dirty="0"/>
          </a:p>
        </p:txBody>
      </p:sp>
      <p:sp>
        <p:nvSpPr>
          <p:cNvPr id="3" name="İçerik Yer Tutucusu 2"/>
          <p:cNvSpPr>
            <a:spLocks noGrp="1"/>
          </p:cNvSpPr>
          <p:nvPr>
            <p:ph idx="1"/>
          </p:nvPr>
        </p:nvSpPr>
        <p:spPr/>
        <p:txBody>
          <a:bodyPr/>
          <a:lstStyle/>
          <a:p>
            <a:r>
              <a:rPr lang="tr-TR" dirty="0"/>
              <a:t>Kavramların ve işlevlerin birbirleriyle ilişkisini veya bir olayın meydana geliş sırasını gösteren resimlerdir. </a:t>
            </a:r>
          </a:p>
          <a:p>
            <a:endParaRPr lang="tr-TR" dirty="0"/>
          </a:p>
        </p:txBody>
      </p:sp>
      <p:pic>
        <p:nvPicPr>
          <p:cNvPr id="4" name="Resim 3"/>
          <p:cNvPicPr/>
          <p:nvPr/>
        </p:nvPicPr>
        <p:blipFill>
          <a:blip r:embed="rId2" cstate="print"/>
          <a:stretch>
            <a:fillRect/>
          </a:stretch>
        </p:blipFill>
        <p:spPr>
          <a:xfrm>
            <a:off x="983189" y="3501008"/>
            <a:ext cx="2986790" cy="1872208"/>
          </a:xfrm>
          <a:prstGeom prst="rect">
            <a:avLst/>
          </a:prstGeom>
        </p:spPr>
      </p:pic>
      <p:pic>
        <p:nvPicPr>
          <p:cNvPr id="5" name="37 Resim" descr="handwashinge_1.gif"/>
          <p:cNvPicPr/>
          <p:nvPr/>
        </p:nvPicPr>
        <p:blipFill>
          <a:blip r:embed="rId3" cstate="print"/>
          <a:stretch>
            <a:fillRect/>
          </a:stretch>
        </p:blipFill>
        <p:spPr>
          <a:xfrm>
            <a:off x="4644008" y="3467189"/>
            <a:ext cx="2885440" cy="1993265"/>
          </a:xfrm>
          <a:prstGeom prst="rect">
            <a:avLst/>
          </a:prstGeom>
        </p:spPr>
      </p:pic>
    </p:spTree>
    <p:extLst>
      <p:ext uri="{BB962C8B-B14F-4D97-AF65-F5344CB8AC3E}">
        <p14:creationId xmlns:p14="http://schemas.microsoft.com/office/powerpoint/2010/main" val="3571903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Yuvarlatılmış Dikdörtgen 6"/>
          <p:cNvSpPr/>
          <p:nvPr/>
        </p:nvSpPr>
        <p:spPr>
          <a:xfrm>
            <a:off x="4355976" y="3232691"/>
            <a:ext cx="3312368" cy="25202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tr-TR" i="1" dirty="0"/>
          </a:p>
        </p:txBody>
      </p:sp>
      <p:sp>
        <p:nvSpPr>
          <p:cNvPr id="6" name="Yuvarlatılmış Dikdörtgen 5"/>
          <p:cNvSpPr/>
          <p:nvPr/>
        </p:nvSpPr>
        <p:spPr>
          <a:xfrm>
            <a:off x="890846" y="3236078"/>
            <a:ext cx="3312368" cy="25202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tr-TR" i="1" dirty="0"/>
          </a:p>
        </p:txBody>
      </p:sp>
      <p:sp>
        <p:nvSpPr>
          <p:cNvPr id="2" name="Başlık 1"/>
          <p:cNvSpPr>
            <a:spLocks noGrp="1"/>
          </p:cNvSpPr>
          <p:nvPr>
            <p:ph type="title"/>
          </p:nvPr>
        </p:nvSpPr>
        <p:spPr/>
        <p:txBody>
          <a:bodyPr>
            <a:normAutofit fontScale="90000"/>
          </a:bodyPr>
          <a:lstStyle/>
          <a:p>
            <a:r>
              <a:rPr lang="tr-TR" dirty="0"/>
              <a:t>Yorum Amaçlı Kullanım</a:t>
            </a:r>
            <a:br>
              <a:rPr lang="tr-TR" dirty="0"/>
            </a:br>
            <a:r>
              <a:rPr lang="tr-TR" sz="3300" dirty="0"/>
              <a:t> </a:t>
            </a:r>
            <a:r>
              <a:rPr lang="tr-TR" sz="3300" dirty="0" smtClean="0"/>
              <a:t>İlişkilendirme-1</a:t>
            </a:r>
            <a:endParaRPr lang="tr-TR" sz="3300" dirty="0"/>
          </a:p>
        </p:txBody>
      </p:sp>
      <p:sp>
        <p:nvSpPr>
          <p:cNvPr id="3" name="İçerik Yer Tutucusu 2"/>
          <p:cNvSpPr>
            <a:spLocks noGrp="1"/>
          </p:cNvSpPr>
          <p:nvPr>
            <p:ph idx="1"/>
          </p:nvPr>
        </p:nvSpPr>
        <p:spPr/>
        <p:txBody>
          <a:bodyPr>
            <a:normAutofit/>
          </a:bodyPr>
          <a:lstStyle/>
          <a:p>
            <a:r>
              <a:rPr lang="tr-TR" sz="2800" dirty="0"/>
              <a:t>İki veya daha fazla değişken arasında var olan ilişkiyi göstermek amacıyla kullanılabilir. İstatistiki çizelgeler, grafikler örnek olarak verilebilir.</a:t>
            </a:r>
          </a:p>
          <a:p>
            <a:endParaRPr lang="tr-TR" sz="2800" dirty="0"/>
          </a:p>
        </p:txBody>
      </p:sp>
      <p:pic>
        <p:nvPicPr>
          <p:cNvPr id="4" name="Resim 3"/>
          <p:cNvPicPr/>
          <p:nvPr/>
        </p:nvPicPr>
        <p:blipFill>
          <a:blip r:embed="rId2" cstate="print"/>
          <a:stretch>
            <a:fillRect/>
          </a:stretch>
        </p:blipFill>
        <p:spPr>
          <a:xfrm>
            <a:off x="1187624" y="3511017"/>
            <a:ext cx="2808312" cy="2006215"/>
          </a:xfrm>
          <a:prstGeom prst="rect">
            <a:avLst/>
          </a:prstGeom>
        </p:spPr>
      </p:pic>
      <p:pic>
        <p:nvPicPr>
          <p:cNvPr id="5" name="Resim 4"/>
          <p:cNvPicPr/>
          <p:nvPr/>
        </p:nvPicPr>
        <p:blipFill>
          <a:blip r:embed="rId3" cstate="print"/>
          <a:stretch>
            <a:fillRect/>
          </a:stretch>
        </p:blipFill>
        <p:spPr>
          <a:xfrm>
            <a:off x="4571999" y="3501008"/>
            <a:ext cx="2808313" cy="2016224"/>
          </a:xfrm>
          <a:prstGeom prst="rect">
            <a:avLst/>
          </a:prstGeom>
        </p:spPr>
      </p:pic>
    </p:spTree>
    <p:extLst>
      <p:ext uri="{BB962C8B-B14F-4D97-AF65-F5344CB8AC3E}">
        <p14:creationId xmlns:p14="http://schemas.microsoft.com/office/powerpoint/2010/main" val="1979705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Yuvarlatılmış Dikdörtgen 6"/>
          <p:cNvSpPr/>
          <p:nvPr/>
        </p:nvSpPr>
        <p:spPr>
          <a:xfrm>
            <a:off x="4716016" y="3411974"/>
            <a:ext cx="3312368" cy="25202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tr-TR" i="1" dirty="0"/>
          </a:p>
        </p:txBody>
      </p:sp>
      <p:sp>
        <p:nvSpPr>
          <p:cNvPr id="6" name="Yuvarlatılmış Dikdörtgen 5"/>
          <p:cNvSpPr/>
          <p:nvPr/>
        </p:nvSpPr>
        <p:spPr>
          <a:xfrm>
            <a:off x="1043608" y="3411974"/>
            <a:ext cx="3312368" cy="25202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tr-TR" i="1" dirty="0"/>
          </a:p>
        </p:txBody>
      </p:sp>
      <p:sp>
        <p:nvSpPr>
          <p:cNvPr id="2" name="Başlık 1"/>
          <p:cNvSpPr>
            <a:spLocks noGrp="1"/>
          </p:cNvSpPr>
          <p:nvPr>
            <p:ph type="title"/>
          </p:nvPr>
        </p:nvSpPr>
        <p:spPr/>
        <p:txBody>
          <a:bodyPr>
            <a:normAutofit fontScale="90000"/>
          </a:bodyPr>
          <a:lstStyle/>
          <a:p>
            <a:r>
              <a:rPr lang="tr-TR" dirty="0"/>
              <a:t>Yorum Amaçlı Kullanım</a:t>
            </a:r>
            <a:br>
              <a:rPr lang="tr-TR" dirty="0"/>
            </a:br>
            <a:r>
              <a:rPr lang="tr-TR" dirty="0"/>
              <a:t> </a:t>
            </a:r>
            <a:r>
              <a:rPr lang="tr-TR" sz="3200" dirty="0" smtClean="0"/>
              <a:t>İlişkilendirme-2</a:t>
            </a:r>
            <a:endParaRPr lang="tr-TR" dirty="0"/>
          </a:p>
        </p:txBody>
      </p:sp>
      <p:sp>
        <p:nvSpPr>
          <p:cNvPr id="3" name="İçerik Yer Tutucusu 2"/>
          <p:cNvSpPr>
            <a:spLocks noGrp="1"/>
          </p:cNvSpPr>
          <p:nvPr>
            <p:ph idx="1"/>
          </p:nvPr>
        </p:nvSpPr>
        <p:spPr/>
        <p:txBody>
          <a:bodyPr>
            <a:normAutofit/>
          </a:bodyPr>
          <a:lstStyle/>
          <a:p>
            <a:r>
              <a:rPr lang="tr-TR" sz="2800" dirty="0"/>
              <a:t>Değişimi göstermek için de ilişkilendirmeyi sağlayan resimler kullanılabilir. Bu tür resimler genellikle döngüsel olarak gösterilen prosedürler ya da süreçleri temsil etmek için kullanılır.</a:t>
            </a:r>
          </a:p>
          <a:p>
            <a:pPr marL="68580" indent="0">
              <a:buNone/>
            </a:pPr>
            <a:endParaRPr lang="tr-TR" sz="2800" dirty="0"/>
          </a:p>
        </p:txBody>
      </p:sp>
      <p:pic>
        <p:nvPicPr>
          <p:cNvPr id="4" name="21 Resim" descr="mevsimler.gif"/>
          <p:cNvPicPr/>
          <p:nvPr/>
        </p:nvPicPr>
        <p:blipFill>
          <a:blip r:embed="rId2" cstate="print"/>
          <a:stretch>
            <a:fillRect/>
          </a:stretch>
        </p:blipFill>
        <p:spPr>
          <a:xfrm>
            <a:off x="5617502" y="3529391"/>
            <a:ext cx="1509395" cy="222186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graphicFrame>
        <p:nvGraphicFramePr>
          <p:cNvPr id="5" name="Diyagram 4"/>
          <p:cNvGraphicFramePr/>
          <p:nvPr>
            <p:extLst>
              <p:ext uri="{D42A27DB-BD31-4B8C-83A1-F6EECF244321}">
                <p14:modId xmlns:p14="http://schemas.microsoft.com/office/powerpoint/2010/main" val="3588109663"/>
              </p:ext>
            </p:extLst>
          </p:nvPr>
        </p:nvGraphicFramePr>
        <p:xfrm>
          <a:off x="1259632" y="3573015"/>
          <a:ext cx="2880320" cy="207784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3435271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smtClean="0"/>
              <a:t>Etkinlik 3.1</a:t>
            </a:r>
            <a:endParaRPr lang="tr-TR" dirty="0"/>
          </a:p>
        </p:txBody>
      </p:sp>
      <p:sp>
        <p:nvSpPr>
          <p:cNvPr id="3" name="İçerik Yer Tutucusu 2"/>
          <p:cNvSpPr>
            <a:spLocks noGrp="1"/>
          </p:cNvSpPr>
          <p:nvPr>
            <p:ph idx="1"/>
          </p:nvPr>
        </p:nvSpPr>
        <p:spPr>
          <a:xfrm>
            <a:off x="683568" y="1464940"/>
            <a:ext cx="7848600" cy="4648200"/>
          </a:xfrm>
        </p:spPr>
        <p:txBody>
          <a:bodyPr>
            <a:normAutofit/>
          </a:bodyPr>
          <a:lstStyle/>
          <a:p>
            <a:r>
              <a:rPr lang="tr-TR" sz="2400" dirty="0"/>
              <a:t>Aşağıda verilen resimlerin ders anlatım esnasında hangi amaçla ya da amaçlarla kullanılabileceğini seçiniz</a:t>
            </a:r>
            <a:r>
              <a:rPr lang="tr-TR" sz="2400" dirty="0" smtClean="0"/>
              <a:t>. </a:t>
            </a:r>
            <a:endParaRPr lang="tr-TR" sz="2400" dirty="0"/>
          </a:p>
        </p:txBody>
      </p:sp>
      <p:graphicFrame>
        <p:nvGraphicFramePr>
          <p:cNvPr id="7" name="Tablo 6"/>
          <p:cNvGraphicFramePr>
            <a:graphicFrameLocks noGrp="1"/>
          </p:cNvGraphicFramePr>
          <p:nvPr>
            <p:extLst>
              <p:ext uri="{D42A27DB-BD31-4B8C-83A1-F6EECF244321}">
                <p14:modId xmlns:p14="http://schemas.microsoft.com/office/powerpoint/2010/main" val="3303128846"/>
              </p:ext>
            </p:extLst>
          </p:nvPr>
        </p:nvGraphicFramePr>
        <p:xfrm>
          <a:off x="1115616" y="2708920"/>
          <a:ext cx="6096000" cy="3847884"/>
        </p:xfrm>
        <a:graphic>
          <a:graphicData uri="http://schemas.openxmlformats.org/drawingml/2006/table">
            <a:tbl>
              <a:tblPr firstRow="1" bandRow="1">
                <a:tableStyleId>{5C22544A-7EE6-4342-B048-85BDC9FD1C3A}</a:tableStyleId>
              </a:tblPr>
              <a:tblGrid>
                <a:gridCol w="3048000"/>
                <a:gridCol w="3048000"/>
              </a:tblGrid>
              <a:tr h="1836204">
                <a:tc>
                  <a:txBody>
                    <a:bodyPr/>
                    <a:lstStyle/>
                    <a:p>
                      <a:endParaRPr lang="tr-TR" dirty="0"/>
                    </a:p>
                  </a:txBody>
                  <a:tcPr>
                    <a:noFill/>
                  </a:tcPr>
                </a:tc>
                <a:tc>
                  <a:txBody>
                    <a:bodyPr/>
                    <a:lstStyle/>
                    <a:p>
                      <a:pPr marL="285750" lvl="0" indent="-285750">
                        <a:buFont typeface="Wingdings" pitchFamily="2" charset="2"/>
                        <a:buChar char="q"/>
                      </a:pPr>
                      <a:r>
                        <a:rPr lang="tr-TR" sz="1800" b="0" kern="1200" dirty="0" smtClean="0">
                          <a:solidFill>
                            <a:schemeClr val="tx1"/>
                          </a:solidFill>
                          <a:effectLst/>
                          <a:latin typeface="+mn-lt"/>
                          <a:ea typeface="+mn-ea"/>
                          <a:cs typeface="+mn-cs"/>
                        </a:rPr>
                        <a:t>Dekor amaçlı</a:t>
                      </a:r>
                    </a:p>
                    <a:p>
                      <a:pPr marL="285750" lvl="0" indent="-285750">
                        <a:buFont typeface="Wingdings" pitchFamily="2" charset="2"/>
                        <a:buChar char="q"/>
                      </a:pPr>
                      <a:r>
                        <a:rPr lang="tr-TR" sz="1800" b="0" kern="1200" dirty="0" smtClean="0">
                          <a:solidFill>
                            <a:schemeClr val="tx1"/>
                          </a:solidFill>
                          <a:effectLst/>
                          <a:latin typeface="+mn-lt"/>
                          <a:ea typeface="+mn-ea"/>
                          <a:cs typeface="+mn-cs"/>
                        </a:rPr>
                        <a:t>Gösterim amaçlı</a:t>
                      </a:r>
                    </a:p>
                    <a:p>
                      <a:pPr marL="285750" lvl="0" indent="-285750">
                        <a:buFont typeface="Wingdings" pitchFamily="2" charset="2"/>
                        <a:buChar char="q"/>
                      </a:pPr>
                      <a:r>
                        <a:rPr lang="tr-TR" sz="1800" b="0" kern="1200" dirty="0" smtClean="0">
                          <a:solidFill>
                            <a:schemeClr val="tx1"/>
                          </a:solidFill>
                          <a:effectLst/>
                          <a:latin typeface="+mn-lt"/>
                          <a:ea typeface="+mn-ea"/>
                          <a:cs typeface="+mn-cs"/>
                        </a:rPr>
                        <a:t>Yorum amaçlı</a:t>
                      </a:r>
                    </a:p>
                    <a:p>
                      <a:pPr marL="285750" lvl="0" indent="-285750">
                        <a:buFont typeface="Wingdings" pitchFamily="2" charset="2"/>
                        <a:buChar char="q"/>
                      </a:pPr>
                      <a:r>
                        <a:rPr lang="tr-TR" sz="1800" b="0" kern="1200" dirty="0" smtClean="0">
                          <a:solidFill>
                            <a:schemeClr val="tx1"/>
                          </a:solidFill>
                          <a:effectLst/>
                          <a:latin typeface="+mn-lt"/>
                          <a:ea typeface="+mn-ea"/>
                          <a:cs typeface="+mn-cs"/>
                        </a:rPr>
                        <a:t>İlişkilendirme</a:t>
                      </a:r>
                    </a:p>
                    <a:p>
                      <a:pPr marL="285750" indent="-285750">
                        <a:buFont typeface="Wingdings" pitchFamily="2" charset="2"/>
                        <a:buChar char="q"/>
                      </a:pPr>
                      <a:r>
                        <a:rPr lang="tr-TR" sz="1800" b="0" kern="1200" dirty="0" smtClean="0">
                          <a:solidFill>
                            <a:schemeClr val="tx1"/>
                          </a:solidFill>
                          <a:effectLst/>
                          <a:latin typeface="+mn-lt"/>
                          <a:ea typeface="+mn-ea"/>
                          <a:cs typeface="+mn-cs"/>
                        </a:rPr>
                        <a:t>Organize etme</a:t>
                      </a:r>
                      <a:endParaRPr lang="tr-TR" b="0" dirty="0">
                        <a:solidFill>
                          <a:schemeClr val="tx1"/>
                        </a:solidFill>
                      </a:endParaRPr>
                    </a:p>
                  </a:txBody>
                  <a:tcPr>
                    <a:noFill/>
                  </a:tcPr>
                </a:tc>
              </a:tr>
              <a:tr h="1836204">
                <a:tc>
                  <a:txBody>
                    <a:bodyPr/>
                    <a:lstStyle/>
                    <a:p>
                      <a:endParaRPr lang="tr-TR" dirty="0"/>
                    </a:p>
                  </a:txBody>
                  <a:tcPr>
                    <a:noFill/>
                  </a:tcPr>
                </a:tc>
                <a:tc>
                  <a:txBody>
                    <a:bodyPr/>
                    <a:lstStyle/>
                    <a:p>
                      <a:pPr marL="285750" lvl="0" indent="-285750">
                        <a:buFont typeface="Wingdings" pitchFamily="2" charset="2"/>
                        <a:buChar char="q"/>
                      </a:pPr>
                      <a:endParaRPr lang="tr-TR" sz="1800" b="0" kern="1200" dirty="0" smtClean="0">
                        <a:solidFill>
                          <a:schemeClr val="tx1"/>
                        </a:solidFill>
                        <a:effectLst/>
                        <a:latin typeface="+mn-lt"/>
                        <a:ea typeface="+mn-ea"/>
                        <a:cs typeface="+mn-cs"/>
                      </a:endParaRPr>
                    </a:p>
                    <a:p>
                      <a:pPr marL="285750" lvl="0" indent="-285750">
                        <a:buFont typeface="Wingdings" pitchFamily="2" charset="2"/>
                        <a:buChar char="q"/>
                      </a:pPr>
                      <a:r>
                        <a:rPr lang="tr-TR" sz="1800" b="0" kern="1200" dirty="0" smtClean="0">
                          <a:solidFill>
                            <a:schemeClr val="tx1"/>
                          </a:solidFill>
                          <a:effectLst/>
                          <a:latin typeface="+mn-lt"/>
                          <a:ea typeface="+mn-ea"/>
                          <a:cs typeface="+mn-cs"/>
                        </a:rPr>
                        <a:t>Dekor amaçlı</a:t>
                      </a:r>
                    </a:p>
                    <a:p>
                      <a:pPr marL="285750" lvl="0" indent="-285750">
                        <a:buFont typeface="Wingdings" pitchFamily="2" charset="2"/>
                        <a:buChar char="q"/>
                      </a:pPr>
                      <a:r>
                        <a:rPr lang="tr-TR" sz="1800" b="0" kern="1200" dirty="0" smtClean="0">
                          <a:solidFill>
                            <a:schemeClr val="tx1"/>
                          </a:solidFill>
                          <a:effectLst/>
                          <a:latin typeface="+mn-lt"/>
                          <a:ea typeface="+mn-ea"/>
                          <a:cs typeface="+mn-cs"/>
                        </a:rPr>
                        <a:t>Gösterim amaçlı</a:t>
                      </a:r>
                    </a:p>
                    <a:p>
                      <a:pPr marL="285750" lvl="0" indent="-285750">
                        <a:buFont typeface="Wingdings" pitchFamily="2" charset="2"/>
                        <a:buChar char="q"/>
                      </a:pPr>
                      <a:r>
                        <a:rPr lang="tr-TR" sz="1800" b="0" kern="1200" dirty="0" smtClean="0">
                          <a:solidFill>
                            <a:schemeClr val="tx1"/>
                          </a:solidFill>
                          <a:effectLst/>
                          <a:latin typeface="+mn-lt"/>
                          <a:ea typeface="+mn-ea"/>
                          <a:cs typeface="+mn-cs"/>
                        </a:rPr>
                        <a:t>Yorum amaçlı</a:t>
                      </a:r>
                    </a:p>
                    <a:p>
                      <a:pPr marL="285750" lvl="0" indent="-285750">
                        <a:buFont typeface="Wingdings" pitchFamily="2" charset="2"/>
                        <a:buChar char="q"/>
                      </a:pPr>
                      <a:r>
                        <a:rPr lang="tr-TR" sz="1800" b="0" kern="1200" dirty="0" smtClean="0">
                          <a:solidFill>
                            <a:schemeClr val="tx1"/>
                          </a:solidFill>
                          <a:effectLst/>
                          <a:latin typeface="+mn-lt"/>
                          <a:ea typeface="+mn-ea"/>
                          <a:cs typeface="+mn-cs"/>
                        </a:rPr>
                        <a:t>İlişkilendirme</a:t>
                      </a:r>
                    </a:p>
                    <a:p>
                      <a:pPr marL="285750" indent="-285750">
                        <a:buFont typeface="Wingdings" pitchFamily="2" charset="2"/>
                        <a:buChar char="q"/>
                      </a:pPr>
                      <a:r>
                        <a:rPr lang="tr-TR" sz="1800" b="0" kern="1200" dirty="0" smtClean="0">
                          <a:solidFill>
                            <a:schemeClr val="tx1"/>
                          </a:solidFill>
                          <a:effectLst/>
                          <a:latin typeface="+mn-lt"/>
                          <a:ea typeface="+mn-ea"/>
                          <a:cs typeface="+mn-cs"/>
                        </a:rPr>
                        <a:t>Organize etme</a:t>
                      </a:r>
                      <a:endParaRPr lang="tr-TR" b="0" dirty="0" smtClean="0">
                        <a:solidFill>
                          <a:schemeClr val="tx1"/>
                        </a:solidFill>
                      </a:endParaRPr>
                    </a:p>
                    <a:p>
                      <a:endParaRPr lang="tr-TR" dirty="0">
                        <a:solidFill>
                          <a:schemeClr val="tx1"/>
                        </a:solidFill>
                      </a:endParaRPr>
                    </a:p>
                  </a:txBody>
                  <a:tcPr>
                    <a:noFill/>
                  </a:tcPr>
                </a:tc>
              </a:tr>
            </a:tbl>
          </a:graphicData>
        </a:graphic>
      </p:graphicFrame>
      <p:pic>
        <p:nvPicPr>
          <p:cNvPr id="8" name="Resim 7" descr="http://www.tumbilgiler.net/wp-content/uploads/2011/04/buyuk_orhunyazitlari.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47664" y="2780928"/>
            <a:ext cx="2160240" cy="1656184"/>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9" name="Resim 8" descr="http://www.mailce.com/wp-content/uploads/dna_500.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20386" y="4797152"/>
            <a:ext cx="2187518" cy="1512168"/>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6977753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smtClean="0"/>
              <a:t>Etkinlik 3.1</a:t>
            </a:r>
            <a:endParaRPr lang="tr-TR" dirty="0"/>
          </a:p>
        </p:txBody>
      </p:sp>
      <p:sp>
        <p:nvSpPr>
          <p:cNvPr id="3" name="İçerik Yer Tutucusu 2"/>
          <p:cNvSpPr>
            <a:spLocks noGrp="1"/>
          </p:cNvSpPr>
          <p:nvPr>
            <p:ph idx="1"/>
          </p:nvPr>
        </p:nvSpPr>
        <p:spPr>
          <a:xfrm>
            <a:off x="683568" y="1464940"/>
            <a:ext cx="7848600" cy="4648200"/>
          </a:xfrm>
        </p:spPr>
        <p:txBody>
          <a:bodyPr>
            <a:normAutofit/>
          </a:bodyPr>
          <a:lstStyle/>
          <a:p>
            <a:pPr marL="0" indent="0">
              <a:buNone/>
            </a:pPr>
            <a:endParaRPr lang="tr-TR" sz="1600" dirty="0"/>
          </a:p>
        </p:txBody>
      </p:sp>
      <p:graphicFrame>
        <p:nvGraphicFramePr>
          <p:cNvPr id="7" name="Tablo 6"/>
          <p:cNvGraphicFramePr>
            <a:graphicFrameLocks noGrp="1"/>
          </p:cNvGraphicFramePr>
          <p:nvPr>
            <p:extLst>
              <p:ext uri="{D42A27DB-BD31-4B8C-83A1-F6EECF244321}">
                <p14:modId xmlns:p14="http://schemas.microsoft.com/office/powerpoint/2010/main" val="4028314083"/>
              </p:ext>
            </p:extLst>
          </p:nvPr>
        </p:nvGraphicFramePr>
        <p:xfrm>
          <a:off x="1331640" y="1988840"/>
          <a:ext cx="6096000" cy="3847884"/>
        </p:xfrm>
        <a:graphic>
          <a:graphicData uri="http://schemas.openxmlformats.org/drawingml/2006/table">
            <a:tbl>
              <a:tblPr firstRow="1" bandRow="1">
                <a:tableStyleId>{5C22544A-7EE6-4342-B048-85BDC9FD1C3A}</a:tableStyleId>
              </a:tblPr>
              <a:tblGrid>
                <a:gridCol w="3048000"/>
                <a:gridCol w="3048000"/>
              </a:tblGrid>
              <a:tr h="1836204">
                <a:tc>
                  <a:txBody>
                    <a:bodyPr/>
                    <a:lstStyle/>
                    <a:p>
                      <a:endParaRPr lang="tr-TR" dirty="0"/>
                    </a:p>
                  </a:txBody>
                  <a:tcPr>
                    <a:noFill/>
                  </a:tcPr>
                </a:tc>
                <a:tc>
                  <a:txBody>
                    <a:bodyPr/>
                    <a:lstStyle/>
                    <a:p>
                      <a:pPr marL="285750" lvl="0" indent="-285750">
                        <a:buFont typeface="Wingdings" pitchFamily="2" charset="2"/>
                        <a:buChar char="q"/>
                      </a:pPr>
                      <a:r>
                        <a:rPr lang="tr-TR" sz="1800" b="0" kern="1200" dirty="0" smtClean="0">
                          <a:solidFill>
                            <a:schemeClr val="tx1"/>
                          </a:solidFill>
                          <a:effectLst/>
                          <a:latin typeface="+mn-lt"/>
                          <a:ea typeface="+mn-ea"/>
                          <a:cs typeface="+mn-cs"/>
                        </a:rPr>
                        <a:t>Dekor amaçlı</a:t>
                      </a:r>
                    </a:p>
                    <a:p>
                      <a:pPr marL="285750" lvl="0" indent="-285750">
                        <a:buFont typeface="Wingdings" pitchFamily="2" charset="2"/>
                        <a:buChar char="q"/>
                      </a:pPr>
                      <a:r>
                        <a:rPr lang="tr-TR" sz="1800" b="0" kern="1200" dirty="0" smtClean="0">
                          <a:solidFill>
                            <a:schemeClr val="tx1"/>
                          </a:solidFill>
                          <a:effectLst/>
                          <a:latin typeface="+mn-lt"/>
                          <a:ea typeface="+mn-ea"/>
                          <a:cs typeface="+mn-cs"/>
                        </a:rPr>
                        <a:t>Gösterim amaçlı</a:t>
                      </a:r>
                    </a:p>
                    <a:p>
                      <a:pPr marL="285750" lvl="0" indent="-285750">
                        <a:buFont typeface="Wingdings" pitchFamily="2" charset="2"/>
                        <a:buChar char="q"/>
                      </a:pPr>
                      <a:r>
                        <a:rPr lang="tr-TR" sz="1800" b="0" kern="1200" dirty="0" smtClean="0">
                          <a:solidFill>
                            <a:schemeClr val="tx1"/>
                          </a:solidFill>
                          <a:effectLst/>
                          <a:latin typeface="+mn-lt"/>
                          <a:ea typeface="+mn-ea"/>
                          <a:cs typeface="+mn-cs"/>
                        </a:rPr>
                        <a:t>Yorum amaçlı</a:t>
                      </a:r>
                    </a:p>
                    <a:p>
                      <a:pPr marL="285750" lvl="0" indent="-285750">
                        <a:buFont typeface="Wingdings" pitchFamily="2" charset="2"/>
                        <a:buChar char="q"/>
                      </a:pPr>
                      <a:r>
                        <a:rPr lang="tr-TR" sz="1800" b="0" kern="1200" dirty="0" smtClean="0">
                          <a:solidFill>
                            <a:schemeClr val="tx1"/>
                          </a:solidFill>
                          <a:effectLst/>
                          <a:latin typeface="+mn-lt"/>
                          <a:ea typeface="+mn-ea"/>
                          <a:cs typeface="+mn-cs"/>
                        </a:rPr>
                        <a:t>İlişkilendirme</a:t>
                      </a:r>
                    </a:p>
                    <a:p>
                      <a:pPr marL="285750" indent="-285750">
                        <a:buFont typeface="Wingdings" pitchFamily="2" charset="2"/>
                        <a:buChar char="q"/>
                      </a:pPr>
                      <a:r>
                        <a:rPr lang="tr-TR" sz="1800" b="0" kern="1200" dirty="0" smtClean="0">
                          <a:solidFill>
                            <a:schemeClr val="tx1"/>
                          </a:solidFill>
                          <a:effectLst/>
                          <a:latin typeface="+mn-lt"/>
                          <a:ea typeface="+mn-ea"/>
                          <a:cs typeface="+mn-cs"/>
                        </a:rPr>
                        <a:t>Organize etme</a:t>
                      </a:r>
                      <a:endParaRPr lang="tr-TR" b="0" dirty="0">
                        <a:solidFill>
                          <a:schemeClr val="tx1"/>
                        </a:solidFill>
                      </a:endParaRPr>
                    </a:p>
                  </a:txBody>
                  <a:tcPr>
                    <a:noFill/>
                  </a:tcPr>
                </a:tc>
              </a:tr>
              <a:tr h="1836204">
                <a:tc>
                  <a:txBody>
                    <a:bodyPr/>
                    <a:lstStyle/>
                    <a:p>
                      <a:endParaRPr lang="tr-TR" dirty="0"/>
                    </a:p>
                  </a:txBody>
                  <a:tcPr>
                    <a:noFill/>
                  </a:tcPr>
                </a:tc>
                <a:tc>
                  <a:txBody>
                    <a:bodyPr/>
                    <a:lstStyle/>
                    <a:p>
                      <a:pPr marL="285750" lvl="0" indent="-285750">
                        <a:buFont typeface="Wingdings" pitchFamily="2" charset="2"/>
                        <a:buChar char="q"/>
                      </a:pPr>
                      <a:endParaRPr lang="tr-TR" sz="1800" b="0" kern="1200" dirty="0" smtClean="0">
                        <a:solidFill>
                          <a:schemeClr val="tx1"/>
                        </a:solidFill>
                        <a:effectLst/>
                        <a:latin typeface="+mn-lt"/>
                        <a:ea typeface="+mn-ea"/>
                        <a:cs typeface="+mn-cs"/>
                      </a:endParaRPr>
                    </a:p>
                    <a:p>
                      <a:pPr marL="285750" lvl="0" indent="-285750">
                        <a:buFont typeface="Wingdings" pitchFamily="2" charset="2"/>
                        <a:buChar char="q"/>
                      </a:pPr>
                      <a:r>
                        <a:rPr lang="tr-TR" sz="1800" b="0" kern="1200" dirty="0" smtClean="0">
                          <a:solidFill>
                            <a:schemeClr val="tx1"/>
                          </a:solidFill>
                          <a:effectLst/>
                          <a:latin typeface="+mn-lt"/>
                          <a:ea typeface="+mn-ea"/>
                          <a:cs typeface="+mn-cs"/>
                        </a:rPr>
                        <a:t>Dekor amaçlı</a:t>
                      </a:r>
                    </a:p>
                    <a:p>
                      <a:pPr marL="285750" lvl="0" indent="-285750">
                        <a:buFont typeface="Wingdings" pitchFamily="2" charset="2"/>
                        <a:buChar char="q"/>
                      </a:pPr>
                      <a:r>
                        <a:rPr lang="tr-TR" sz="1800" b="0" kern="1200" dirty="0" smtClean="0">
                          <a:solidFill>
                            <a:schemeClr val="tx1"/>
                          </a:solidFill>
                          <a:effectLst/>
                          <a:latin typeface="+mn-lt"/>
                          <a:ea typeface="+mn-ea"/>
                          <a:cs typeface="+mn-cs"/>
                        </a:rPr>
                        <a:t>Gösterim amaçlı</a:t>
                      </a:r>
                    </a:p>
                    <a:p>
                      <a:pPr marL="285750" lvl="0" indent="-285750">
                        <a:buFont typeface="Wingdings" pitchFamily="2" charset="2"/>
                        <a:buChar char="q"/>
                      </a:pPr>
                      <a:r>
                        <a:rPr lang="tr-TR" sz="1800" b="0" kern="1200" dirty="0" smtClean="0">
                          <a:solidFill>
                            <a:schemeClr val="tx1"/>
                          </a:solidFill>
                          <a:effectLst/>
                          <a:latin typeface="+mn-lt"/>
                          <a:ea typeface="+mn-ea"/>
                          <a:cs typeface="+mn-cs"/>
                        </a:rPr>
                        <a:t>Yorum amaçlı</a:t>
                      </a:r>
                    </a:p>
                    <a:p>
                      <a:pPr marL="285750" lvl="0" indent="-285750">
                        <a:buFont typeface="Wingdings" pitchFamily="2" charset="2"/>
                        <a:buChar char="q"/>
                      </a:pPr>
                      <a:r>
                        <a:rPr lang="tr-TR" sz="1800" b="0" kern="1200" dirty="0" smtClean="0">
                          <a:solidFill>
                            <a:schemeClr val="tx1"/>
                          </a:solidFill>
                          <a:effectLst/>
                          <a:latin typeface="+mn-lt"/>
                          <a:ea typeface="+mn-ea"/>
                          <a:cs typeface="+mn-cs"/>
                        </a:rPr>
                        <a:t>İlişkilendirme</a:t>
                      </a:r>
                    </a:p>
                    <a:p>
                      <a:pPr marL="285750" indent="-285750">
                        <a:buFont typeface="Wingdings" pitchFamily="2" charset="2"/>
                        <a:buChar char="q"/>
                      </a:pPr>
                      <a:r>
                        <a:rPr lang="tr-TR" sz="1800" b="0" kern="1200" dirty="0" smtClean="0">
                          <a:solidFill>
                            <a:schemeClr val="tx1"/>
                          </a:solidFill>
                          <a:effectLst/>
                          <a:latin typeface="+mn-lt"/>
                          <a:ea typeface="+mn-ea"/>
                          <a:cs typeface="+mn-cs"/>
                        </a:rPr>
                        <a:t>Organize etme</a:t>
                      </a:r>
                      <a:endParaRPr lang="tr-TR" b="0" dirty="0" smtClean="0">
                        <a:solidFill>
                          <a:schemeClr val="tx1"/>
                        </a:solidFill>
                      </a:endParaRPr>
                    </a:p>
                    <a:p>
                      <a:endParaRPr lang="tr-TR" dirty="0">
                        <a:solidFill>
                          <a:schemeClr val="tx1"/>
                        </a:solidFill>
                      </a:endParaRPr>
                    </a:p>
                  </a:txBody>
                  <a:tcPr>
                    <a:noFill/>
                  </a:tcPr>
                </a:tc>
              </a:tr>
            </a:tbl>
          </a:graphicData>
        </a:graphic>
      </p:graphicFrame>
      <p:pic>
        <p:nvPicPr>
          <p:cNvPr id="10" name="Resim 9" descr="http://www.abc.web.tr/wp-content/uploads/2011/04/pr_01_64_max1.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47664" y="2132856"/>
            <a:ext cx="2376264" cy="1800200"/>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11" name="Resim 10" descr="http://www.sosyalbilimevi.com/joo/images/rsgallery/original/yagis.pn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75656" y="4221088"/>
            <a:ext cx="2448272" cy="1440160"/>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4571901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a:bodyPr>
          <a:lstStyle/>
          <a:p>
            <a:r>
              <a:rPr lang="tr-TR" dirty="0"/>
              <a:t>Görsellerin Ders İçinde Kullanımı </a:t>
            </a:r>
          </a:p>
        </p:txBody>
      </p:sp>
      <p:sp>
        <p:nvSpPr>
          <p:cNvPr id="3" name="İçerik Yer Tutucusu 2"/>
          <p:cNvSpPr>
            <a:spLocks noGrp="1"/>
          </p:cNvSpPr>
          <p:nvPr>
            <p:ph idx="1"/>
          </p:nvPr>
        </p:nvSpPr>
        <p:spPr/>
        <p:txBody>
          <a:bodyPr/>
          <a:lstStyle/>
          <a:p>
            <a:r>
              <a:rPr lang="tr-TR" dirty="0"/>
              <a:t>Resimler, dersin giriş, sunuş ve özet bölümlerinde öğretimi sağlama ve destekleme amacıyla </a:t>
            </a:r>
            <a:r>
              <a:rPr lang="tr-TR" dirty="0" smtClean="0"/>
              <a:t>kullanılabilir.</a:t>
            </a:r>
          </a:p>
          <a:p>
            <a:r>
              <a:rPr lang="tr-TR" dirty="0" smtClean="0"/>
              <a:t>Genel olarak; dikkat </a:t>
            </a:r>
            <a:r>
              <a:rPr lang="tr-TR" dirty="0"/>
              <a:t>çekme, açıklama, soru sorma, hatırlatmalar yapma, ilişkileri kurmayı kolaylaştırma gibi amaçlarla </a:t>
            </a:r>
            <a:r>
              <a:rPr lang="tr-TR" dirty="0" smtClean="0"/>
              <a:t>kullanılabilir.</a:t>
            </a:r>
            <a:endParaRPr lang="tr-TR" dirty="0"/>
          </a:p>
        </p:txBody>
      </p:sp>
    </p:spTree>
    <p:extLst>
      <p:ext uri="{BB962C8B-B14F-4D97-AF65-F5344CB8AC3E}">
        <p14:creationId xmlns:p14="http://schemas.microsoft.com/office/powerpoint/2010/main" val="19013380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Yuvarlatılmış Dikdörtgen 4"/>
          <p:cNvSpPr/>
          <p:nvPr/>
        </p:nvSpPr>
        <p:spPr>
          <a:xfrm>
            <a:off x="827584" y="3789040"/>
            <a:ext cx="3600400" cy="280831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tr-TR" i="1" dirty="0"/>
          </a:p>
        </p:txBody>
      </p:sp>
      <p:sp>
        <p:nvSpPr>
          <p:cNvPr id="2" name="Başlık 1"/>
          <p:cNvSpPr>
            <a:spLocks noGrp="1"/>
          </p:cNvSpPr>
          <p:nvPr>
            <p:ph type="title"/>
          </p:nvPr>
        </p:nvSpPr>
        <p:spPr/>
        <p:txBody>
          <a:bodyPr>
            <a:normAutofit fontScale="90000"/>
          </a:bodyPr>
          <a:lstStyle/>
          <a:p>
            <a:r>
              <a:rPr lang="tr-TR" dirty="0"/>
              <a:t>Görsellerin Ders İçinde </a:t>
            </a:r>
            <a:r>
              <a:rPr lang="tr-TR" dirty="0" smtClean="0"/>
              <a:t>Kullanımı</a:t>
            </a:r>
            <a:br>
              <a:rPr lang="tr-TR" dirty="0" smtClean="0"/>
            </a:br>
            <a:r>
              <a:rPr lang="tr-TR" sz="3100" dirty="0" smtClean="0"/>
              <a:t>Dersin </a:t>
            </a:r>
            <a:r>
              <a:rPr lang="tr-TR" sz="3100" dirty="0"/>
              <a:t>Giriş Aşaması  </a:t>
            </a:r>
          </a:p>
        </p:txBody>
      </p:sp>
      <p:sp>
        <p:nvSpPr>
          <p:cNvPr id="3" name="İçerik Yer Tutucusu 2"/>
          <p:cNvSpPr>
            <a:spLocks noGrp="1"/>
          </p:cNvSpPr>
          <p:nvPr>
            <p:ph idx="1"/>
          </p:nvPr>
        </p:nvSpPr>
        <p:spPr>
          <a:xfrm>
            <a:off x="457200" y="1340768"/>
            <a:ext cx="8229600" cy="4525963"/>
          </a:xfrm>
        </p:spPr>
        <p:txBody>
          <a:bodyPr>
            <a:normAutofit/>
          </a:bodyPr>
          <a:lstStyle/>
          <a:p>
            <a:r>
              <a:rPr lang="tr-TR" sz="2800" dirty="0" smtClean="0">
                <a:solidFill>
                  <a:schemeClr val="tx1"/>
                </a:solidFill>
              </a:rPr>
              <a:t>Öğrencinin dikkatini </a:t>
            </a:r>
            <a:r>
              <a:rPr lang="tr-TR" sz="2800" dirty="0">
                <a:solidFill>
                  <a:schemeClr val="tx1"/>
                </a:solidFill>
              </a:rPr>
              <a:t>konuya </a:t>
            </a:r>
            <a:r>
              <a:rPr lang="tr-TR" sz="2800" dirty="0" smtClean="0">
                <a:solidFill>
                  <a:schemeClr val="tx1"/>
                </a:solidFill>
              </a:rPr>
              <a:t>çekebilecek resim kullanın.</a:t>
            </a:r>
          </a:p>
          <a:p>
            <a:r>
              <a:rPr lang="tr-TR" sz="2800" dirty="0" smtClean="0">
                <a:solidFill>
                  <a:schemeClr val="tx1"/>
                </a:solidFill>
              </a:rPr>
              <a:t>Ön bilgileri hatırlatıcı resimler kullanın </a:t>
            </a:r>
          </a:p>
          <a:p>
            <a:r>
              <a:rPr lang="tr-TR" sz="2800" dirty="0" smtClean="0">
                <a:solidFill>
                  <a:schemeClr val="tx1"/>
                </a:solidFill>
              </a:rPr>
              <a:t>Konu </a:t>
            </a:r>
            <a:r>
              <a:rPr lang="tr-TR" sz="2800" dirty="0">
                <a:solidFill>
                  <a:schemeClr val="tx1"/>
                </a:solidFill>
              </a:rPr>
              <a:t>ile ilgili genel </a:t>
            </a:r>
            <a:r>
              <a:rPr lang="tr-TR" sz="2800" dirty="0" smtClean="0">
                <a:solidFill>
                  <a:schemeClr val="tx1"/>
                </a:solidFill>
              </a:rPr>
              <a:t>açıklamaları içeren resimler kullanın.</a:t>
            </a:r>
          </a:p>
          <a:p>
            <a:endParaRPr lang="tr-TR" sz="2800" dirty="0"/>
          </a:p>
        </p:txBody>
      </p:sp>
      <p:pic>
        <p:nvPicPr>
          <p:cNvPr id="4" name="Resim 3"/>
          <p:cNvPicPr/>
          <p:nvPr/>
        </p:nvPicPr>
        <p:blipFill>
          <a:blip r:embed="rId3" cstate="print"/>
          <a:srcRect/>
          <a:stretch>
            <a:fillRect/>
          </a:stretch>
        </p:blipFill>
        <p:spPr bwMode="auto">
          <a:xfrm>
            <a:off x="1115616" y="3933056"/>
            <a:ext cx="3024336" cy="252028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6" name="Metin kutusu 5"/>
          <p:cNvSpPr txBox="1"/>
          <p:nvPr/>
        </p:nvSpPr>
        <p:spPr>
          <a:xfrm>
            <a:off x="4694357" y="3767882"/>
            <a:ext cx="3384376" cy="1754326"/>
          </a:xfrm>
          <a:prstGeom prst="rect">
            <a:avLst/>
          </a:prstGeom>
          <a:noFill/>
        </p:spPr>
        <p:txBody>
          <a:bodyPr wrap="square" rtlCol="0">
            <a:spAutoFit/>
          </a:bodyPr>
          <a:lstStyle/>
          <a:p>
            <a:r>
              <a:rPr lang="tr-TR" dirty="0" smtClean="0"/>
              <a:t>Örnek: </a:t>
            </a:r>
            <a:r>
              <a:rPr lang="tr-TR" dirty="0"/>
              <a:t>Kuvvet ve Hareket konusuna dair gerçek hayattan bir resimde konunun ilgili olduğu bölümler işaretlenip kullanılması öğrencilerin dikkatini çekme noktasında faydalı olacaktır.</a:t>
            </a:r>
          </a:p>
        </p:txBody>
      </p:sp>
      <p:sp>
        <p:nvSpPr>
          <p:cNvPr id="7" name="Dikdörtgen 6"/>
          <p:cNvSpPr/>
          <p:nvPr/>
        </p:nvSpPr>
        <p:spPr>
          <a:xfrm>
            <a:off x="4526214" y="6015577"/>
            <a:ext cx="4572000" cy="461665"/>
          </a:xfrm>
          <a:prstGeom prst="rect">
            <a:avLst/>
          </a:prstGeom>
        </p:spPr>
        <p:txBody>
          <a:bodyPr>
            <a:spAutoFit/>
          </a:bodyPr>
          <a:lstStyle/>
          <a:p>
            <a:r>
              <a:rPr lang="tr-TR" sz="1200" dirty="0"/>
              <a:t>Dersin giriş kısmında kullanılabilecek bir resim</a:t>
            </a:r>
          </a:p>
          <a:p>
            <a:r>
              <a:rPr lang="tr-TR" sz="1200" dirty="0" err="1"/>
              <a:t>Kaynak:http</a:t>
            </a:r>
            <a:r>
              <a:rPr lang="tr-TR" sz="1200" dirty="0"/>
              <a:t>://www.uky.edu/~gmswan3/544/vortaggirep2002.pdf</a:t>
            </a:r>
          </a:p>
        </p:txBody>
      </p:sp>
    </p:spTree>
    <p:extLst>
      <p:ext uri="{BB962C8B-B14F-4D97-AF65-F5344CB8AC3E}">
        <p14:creationId xmlns:p14="http://schemas.microsoft.com/office/powerpoint/2010/main" val="192336648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smtClean="0"/>
              <a:t>Etkinlik 3.2</a:t>
            </a:r>
            <a:endParaRPr lang="tr-TR" dirty="0"/>
          </a:p>
        </p:txBody>
      </p:sp>
      <p:pic>
        <p:nvPicPr>
          <p:cNvPr id="1035" name="Picture 1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96114" y="2125356"/>
            <a:ext cx="7667463" cy="42559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Dikdörtgen 7"/>
          <p:cNvSpPr/>
          <p:nvPr/>
        </p:nvSpPr>
        <p:spPr>
          <a:xfrm>
            <a:off x="596114" y="1414517"/>
            <a:ext cx="7576286" cy="646331"/>
          </a:xfrm>
          <a:prstGeom prst="rect">
            <a:avLst/>
          </a:prstGeom>
        </p:spPr>
        <p:txBody>
          <a:bodyPr wrap="square">
            <a:spAutoFit/>
          </a:bodyPr>
          <a:lstStyle/>
          <a:p>
            <a:r>
              <a:rPr lang="tr-TR" dirty="0"/>
              <a:t>Aşağıda verilen resimlerden hangisini </a:t>
            </a:r>
            <a:r>
              <a:rPr lang="tr-TR" b="1" u="sng" dirty="0" smtClean="0"/>
              <a:t>fotosentez</a:t>
            </a:r>
            <a:r>
              <a:rPr lang="tr-TR" dirty="0" smtClean="0"/>
              <a:t> konusunun işlendiği bir dersin </a:t>
            </a:r>
            <a:r>
              <a:rPr lang="tr-TR" dirty="0"/>
              <a:t>giriş kısmında kullanırsınız. Kısaca açıklayınız. </a:t>
            </a:r>
          </a:p>
        </p:txBody>
      </p:sp>
    </p:spTree>
    <p:extLst>
      <p:ext uri="{BB962C8B-B14F-4D97-AF65-F5344CB8AC3E}">
        <p14:creationId xmlns:p14="http://schemas.microsoft.com/office/powerpoint/2010/main" val="422875313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smtClean="0"/>
              <a:t>Etkinlik 3.2 </a:t>
            </a:r>
            <a:r>
              <a:rPr lang="tr-TR" i="1" dirty="0" smtClean="0"/>
              <a:t>-cevap-</a:t>
            </a:r>
            <a:endParaRPr lang="tr-TR" i="1" dirty="0"/>
          </a:p>
        </p:txBody>
      </p:sp>
      <p:graphicFrame>
        <p:nvGraphicFramePr>
          <p:cNvPr id="3" name="Tablo 2"/>
          <p:cNvGraphicFramePr>
            <a:graphicFrameLocks noGrp="1"/>
          </p:cNvGraphicFramePr>
          <p:nvPr>
            <p:extLst>
              <p:ext uri="{D42A27DB-BD31-4B8C-83A1-F6EECF244321}">
                <p14:modId xmlns:p14="http://schemas.microsoft.com/office/powerpoint/2010/main" val="19619636"/>
              </p:ext>
            </p:extLst>
          </p:nvPr>
        </p:nvGraphicFramePr>
        <p:xfrm>
          <a:off x="539552" y="1175214"/>
          <a:ext cx="6672064" cy="5424603"/>
        </p:xfrm>
        <a:graphic>
          <a:graphicData uri="http://schemas.openxmlformats.org/drawingml/2006/table">
            <a:tbl>
              <a:tblPr firstRow="1" bandRow="1">
                <a:tableStyleId>{5C22544A-7EE6-4342-B048-85BDC9FD1C3A}</a:tableStyleId>
              </a:tblPr>
              <a:tblGrid>
                <a:gridCol w="2396543"/>
                <a:gridCol w="4275521"/>
              </a:tblGrid>
              <a:tr h="1872208">
                <a:tc>
                  <a:txBody>
                    <a:bodyPr/>
                    <a:lstStyle/>
                    <a:p>
                      <a:endParaRPr lang="tr-TR" dirty="0"/>
                    </a:p>
                  </a:txBody>
                  <a:tcPr>
                    <a:solidFill>
                      <a:schemeClr val="tx2">
                        <a:lumMod val="20000"/>
                        <a:lumOff val="80000"/>
                      </a:schemeClr>
                    </a:solidFill>
                  </a:tcPr>
                </a:tc>
                <a:tc>
                  <a:txBody>
                    <a:bodyPr/>
                    <a:lstStyle/>
                    <a:p>
                      <a:r>
                        <a:rPr lang="tr-TR" b="0" dirty="0" smtClean="0">
                          <a:solidFill>
                            <a:schemeClr val="tx1"/>
                          </a:solidFill>
                        </a:rPr>
                        <a:t>Resim dersin giriş aşaması için fazla</a:t>
                      </a:r>
                      <a:r>
                        <a:rPr lang="tr-TR" b="0" baseline="0" dirty="0" smtClean="0">
                          <a:solidFill>
                            <a:schemeClr val="tx1"/>
                          </a:solidFill>
                        </a:rPr>
                        <a:t> detaylı bilgi içeriyor. Bu resim dersin sunuş esnasında kullanılması daha doğru olur.</a:t>
                      </a:r>
                      <a:r>
                        <a:rPr lang="tr-TR" b="0" dirty="0" smtClean="0">
                          <a:solidFill>
                            <a:schemeClr val="tx1"/>
                          </a:solidFill>
                        </a:rPr>
                        <a:t> </a:t>
                      </a:r>
                      <a:endParaRPr lang="tr-TR" b="0" dirty="0">
                        <a:solidFill>
                          <a:schemeClr val="tx1"/>
                        </a:solidFill>
                      </a:endParaRPr>
                    </a:p>
                  </a:txBody>
                  <a:tcPr>
                    <a:solidFill>
                      <a:schemeClr val="tx2">
                        <a:lumMod val="20000"/>
                        <a:lumOff val="80000"/>
                      </a:schemeClr>
                    </a:solidFill>
                  </a:tcPr>
                </a:tc>
              </a:tr>
              <a:tr h="2016224">
                <a:tc>
                  <a:txBody>
                    <a:bodyPr/>
                    <a:lstStyle/>
                    <a:p>
                      <a:endParaRPr lang="tr-TR" dirty="0"/>
                    </a:p>
                  </a:txBody>
                  <a:tcPr/>
                </a:tc>
                <a:tc>
                  <a:txBody>
                    <a:bodyPr/>
                    <a:lstStyle/>
                    <a:p>
                      <a:r>
                        <a:rPr lang="tr-TR" dirty="0" smtClean="0"/>
                        <a:t>Resim dersin giriş aşamasında</a:t>
                      </a:r>
                      <a:r>
                        <a:rPr lang="tr-TR" baseline="0" dirty="0" smtClean="0"/>
                        <a:t> kullanmak için uygundur. Fotosentez konusundaki işleyiş fazla detaya girmeden basitçe anlatılmıştır.</a:t>
                      </a:r>
                      <a:endParaRPr lang="tr-TR" dirty="0"/>
                    </a:p>
                  </a:txBody>
                  <a:tcPr>
                    <a:solidFill>
                      <a:schemeClr val="tx2">
                        <a:lumMod val="20000"/>
                        <a:lumOff val="80000"/>
                      </a:schemeClr>
                    </a:solidFill>
                  </a:tcPr>
                </a:tc>
              </a:tr>
              <a:tr h="1536171">
                <a:tc>
                  <a:txBody>
                    <a:bodyPr/>
                    <a:lstStyle/>
                    <a:p>
                      <a:endParaRPr lang="tr-TR" dirty="0"/>
                    </a:p>
                  </a:txBody>
                  <a:tcPr>
                    <a:solidFill>
                      <a:schemeClr val="tx2">
                        <a:lumMod val="20000"/>
                        <a:lumOff val="80000"/>
                      </a:schemeClr>
                    </a:solidFill>
                  </a:tcPr>
                </a:tc>
                <a:tc>
                  <a:txBody>
                    <a:bodyPr/>
                    <a:lstStyle/>
                    <a:p>
                      <a:r>
                        <a:rPr lang="tr-TR" dirty="0" smtClean="0"/>
                        <a:t>Resim dersin giriş yada özet kısmı için kullanılabilir</a:t>
                      </a:r>
                      <a:r>
                        <a:rPr lang="tr-TR" baseline="0" dirty="0" smtClean="0"/>
                        <a:t>. </a:t>
                      </a:r>
                      <a:endParaRPr lang="tr-TR" dirty="0"/>
                    </a:p>
                  </a:txBody>
                  <a:tcPr>
                    <a:solidFill>
                      <a:schemeClr val="tx2">
                        <a:lumMod val="20000"/>
                        <a:lumOff val="80000"/>
                      </a:schemeClr>
                    </a:solidFill>
                  </a:tcPr>
                </a:tc>
              </a:tr>
            </a:tbl>
          </a:graphicData>
        </a:graphic>
      </p:graphicFrame>
      <p:pic>
        <p:nvPicPr>
          <p:cNvPr id="6" name="Resim 5"/>
          <p:cNvPicPr/>
          <p:nvPr/>
        </p:nvPicPr>
        <p:blipFill>
          <a:blip r:embed="rId2" cstate="print"/>
          <a:stretch>
            <a:fillRect/>
          </a:stretch>
        </p:blipFill>
        <p:spPr>
          <a:xfrm>
            <a:off x="611560" y="1175214"/>
            <a:ext cx="2112010" cy="1800200"/>
          </a:xfrm>
          <a:prstGeom prst="rect">
            <a:avLst/>
          </a:prstGeom>
        </p:spPr>
      </p:pic>
      <p:pic>
        <p:nvPicPr>
          <p:cNvPr id="409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1560" y="3119430"/>
            <a:ext cx="2112010" cy="18827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11560" y="5065985"/>
            <a:ext cx="2112010" cy="160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024002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b="1" dirty="0" smtClean="0"/>
              <a:t>Kapsam</a:t>
            </a:r>
            <a:endParaRPr lang="tr-TR" b="1" dirty="0"/>
          </a:p>
        </p:txBody>
      </p:sp>
      <p:sp>
        <p:nvSpPr>
          <p:cNvPr id="3" name="İçerik Yer Tutucusu 2"/>
          <p:cNvSpPr>
            <a:spLocks noGrp="1"/>
          </p:cNvSpPr>
          <p:nvPr>
            <p:ph idx="1"/>
          </p:nvPr>
        </p:nvSpPr>
        <p:spPr/>
        <p:txBody>
          <a:bodyPr>
            <a:normAutofit/>
          </a:bodyPr>
          <a:lstStyle/>
          <a:p>
            <a:r>
              <a:rPr lang="tr-TR" sz="2800" dirty="0"/>
              <a:t>Giriş</a:t>
            </a:r>
          </a:p>
          <a:p>
            <a:r>
              <a:rPr lang="tr-TR" sz="2800" dirty="0" smtClean="0"/>
              <a:t>Resimlerin genel özellikleri</a:t>
            </a:r>
            <a:endParaRPr lang="tr-TR" sz="2800" dirty="0"/>
          </a:p>
          <a:p>
            <a:r>
              <a:rPr lang="tr-TR" sz="2800" dirty="0"/>
              <a:t>Resimlerin Kullanım </a:t>
            </a:r>
            <a:r>
              <a:rPr lang="tr-TR" sz="2800" dirty="0" smtClean="0"/>
              <a:t>Amaçları</a:t>
            </a:r>
          </a:p>
          <a:p>
            <a:pPr lvl="1"/>
            <a:r>
              <a:rPr lang="tr-TR" dirty="0"/>
              <a:t>Dekor</a:t>
            </a:r>
          </a:p>
          <a:p>
            <a:pPr lvl="1"/>
            <a:r>
              <a:rPr lang="tr-TR" dirty="0"/>
              <a:t>Gösterim</a:t>
            </a:r>
          </a:p>
          <a:p>
            <a:pPr lvl="1"/>
            <a:r>
              <a:rPr lang="tr-TR" dirty="0"/>
              <a:t>Yorumlama</a:t>
            </a:r>
          </a:p>
          <a:p>
            <a:pPr lvl="2"/>
            <a:r>
              <a:rPr lang="tr-TR" dirty="0"/>
              <a:t>Organize etme</a:t>
            </a:r>
          </a:p>
          <a:p>
            <a:pPr lvl="2"/>
            <a:r>
              <a:rPr lang="tr-TR" dirty="0"/>
              <a:t>İlişkilendirme</a:t>
            </a:r>
          </a:p>
          <a:p>
            <a:pPr lvl="2"/>
            <a:r>
              <a:rPr lang="tr-TR" dirty="0"/>
              <a:t>Karşılaştırma</a:t>
            </a:r>
          </a:p>
          <a:p>
            <a:pPr marL="457200" lvl="1" indent="0">
              <a:buNone/>
            </a:pPr>
            <a:endParaRPr lang="tr-TR" sz="1800" dirty="0"/>
          </a:p>
        </p:txBody>
      </p:sp>
    </p:spTree>
    <p:extLst>
      <p:ext uri="{BB962C8B-B14F-4D97-AF65-F5344CB8AC3E}">
        <p14:creationId xmlns:p14="http://schemas.microsoft.com/office/powerpoint/2010/main" val="171631064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Görsellerin Ders İçinde Kullanımı</a:t>
            </a:r>
            <a:br>
              <a:rPr lang="tr-TR" dirty="0"/>
            </a:br>
            <a:r>
              <a:rPr lang="tr-TR" dirty="0"/>
              <a:t>-</a:t>
            </a:r>
            <a:r>
              <a:rPr lang="tr-TR" sz="3100" dirty="0"/>
              <a:t>Dersin </a:t>
            </a:r>
            <a:r>
              <a:rPr lang="tr-TR" sz="3100" dirty="0" smtClean="0"/>
              <a:t>Sunumunda</a:t>
            </a:r>
            <a:endParaRPr lang="tr-TR" dirty="0"/>
          </a:p>
        </p:txBody>
      </p:sp>
      <p:sp>
        <p:nvSpPr>
          <p:cNvPr id="3" name="İçerik Yer Tutucusu 2"/>
          <p:cNvSpPr>
            <a:spLocks noGrp="1"/>
          </p:cNvSpPr>
          <p:nvPr>
            <p:ph idx="1"/>
          </p:nvPr>
        </p:nvSpPr>
        <p:spPr/>
        <p:txBody>
          <a:bodyPr>
            <a:noAutofit/>
          </a:bodyPr>
          <a:lstStyle/>
          <a:p>
            <a:r>
              <a:rPr lang="tr-TR" sz="2800" dirty="0" smtClean="0"/>
              <a:t>Bu aşamada gösterilen resimler </a:t>
            </a:r>
            <a:r>
              <a:rPr lang="tr-TR" sz="2800" dirty="0"/>
              <a:t>sunulan bilgi türüne ve hedefe uygun olduğunda beklenen etkiyi </a:t>
            </a:r>
            <a:r>
              <a:rPr lang="tr-TR" sz="2800" dirty="0" smtClean="0"/>
              <a:t>gösterirler.</a:t>
            </a:r>
          </a:p>
          <a:p>
            <a:r>
              <a:rPr lang="tr-TR" sz="2800" dirty="0" smtClean="0"/>
              <a:t>Kavram tanımı ve kavramla ilgili resim verilebilir.</a:t>
            </a:r>
          </a:p>
          <a:p>
            <a:r>
              <a:rPr lang="tr-TR" sz="2800" dirty="0" smtClean="0"/>
              <a:t>Soyut kavramlar ve öğrencinin yabancı olduğu kelimeler için görsel analojiler kullanılabilir.</a:t>
            </a:r>
          </a:p>
          <a:p>
            <a:r>
              <a:rPr lang="tr-TR" sz="2800" dirty="0"/>
              <a:t>Olay ya da olgu öğretiliyorsa bunlarla ilgili somut durumları gösteren basit resimler kullanılabilir. </a:t>
            </a:r>
            <a:endParaRPr lang="tr-TR" sz="2800" dirty="0" smtClean="0"/>
          </a:p>
          <a:p>
            <a:r>
              <a:rPr lang="tr-TR" sz="2800" dirty="0" smtClean="0"/>
              <a:t>İlkeler </a:t>
            </a:r>
            <a:r>
              <a:rPr lang="tr-TR" sz="2800" dirty="0"/>
              <a:t>anlatılırken olay, olgu veya kavram arasındaki ilişkileri gösteren resimler </a:t>
            </a:r>
            <a:r>
              <a:rPr lang="tr-TR" sz="2800" dirty="0" smtClean="0"/>
              <a:t>kullanılabilir.</a:t>
            </a:r>
            <a:endParaRPr lang="tr-TR" sz="2800" dirty="0"/>
          </a:p>
        </p:txBody>
      </p:sp>
    </p:spTree>
    <p:extLst>
      <p:ext uri="{BB962C8B-B14F-4D97-AF65-F5344CB8AC3E}">
        <p14:creationId xmlns:p14="http://schemas.microsoft.com/office/powerpoint/2010/main" val="329342969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smtClean="0"/>
              <a:t>Etkinlik 3.3</a:t>
            </a:r>
            <a:endParaRPr lang="tr-TR" dirty="0"/>
          </a:p>
        </p:txBody>
      </p:sp>
      <p:sp>
        <p:nvSpPr>
          <p:cNvPr id="3" name="İçerik Yer Tutucusu 2"/>
          <p:cNvSpPr>
            <a:spLocks noGrp="1"/>
          </p:cNvSpPr>
          <p:nvPr>
            <p:ph idx="1"/>
          </p:nvPr>
        </p:nvSpPr>
        <p:spPr>
          <a:xfrm>
            <a:off x="611560" y="1124744"/>
            <a:ext cx="7848600" cy="720080"/>
          </a:xfrm>
        </p:spPr>
        <p:txBody>
          <a:bodyPr>
            <a:normAutofit/>
          </a:bodyPr>
          <a:lstStyle/>
          <a:p>
            <a:r>
              <a:rPr lang="tr-TR" sz="2000" dirty="0"/>
              <a:t>Aşağıda verilen resimlerden hangisini </a:t>
            </a:r>
            <a:r>
              <a:rPr lang="tr-TR" sz="2000" dirty="0" smtClean="0"/>
              <a:t>basit makinalar konusunun anlatıldığı dersin sunuş kısmında </a:t>
            </a:r>
            <a:r>
              <a:rPr lang="tr-TR" sz="2000" dirty="0"/>
              <a:t>kullanırsınız. Kısaca açıklayınız</a:t>
            </a:r>
            <a:r>
              <a:rPr lang="tr-TR" sz="2000" dirty="0" smtClean="0"/>
              <a:t>.</a:t>
            </a:r>
            <a:endParaRPr lang="tr-TR" sz="1050" dirty="0"/>
          </a:p>
          <a:p>
            <a:endParaRPr lang="tr-TR" sz="2000" dirty="0"/>
          </a:p>
          <a:p>
            <a:endParaRPr lang="tr-TR" sz="2000" dirty="0"/>
          </a:p>
        </p:txBody>
      </p:sp>
      <p:graphicFrame>
        <p:nvGraphicFramePr>
          <p:cNvPr id="6" name="Nesne 5"/>
          <p:cNvGraphicFramePr>
            <a:graphicFrameLocks noChangeAspect="1"/>
          </p:cNvGraphicFramePr>
          <p:nvPr>
            <p:extLst>
              <p:ext uri="{D42A27DB-BD31-4B8C-83A1-F6EECF244321}">
                <p14:modId xmlns:p14="http://schemas.microsoft.com/office/powerpoint/2010/main" val="625996061"/>
              </p:ext>
            </p:extLst>
          </p:nvPr>
        </p:nvGraphicFramePr>
        <p:xfrm>
          <a:off x="971600" y="1988840"/>
          <a:ext cx="7475585" cy="4464496"/>
        </p:xfrm>
        <a:graphic>
          <a:graphicData uri="http://schemas.openxmlformats.org/presentationml/2006/ole">
            <mc:AlternateContent xmlns:mc="http://schemas.openxmlformats.org/markup-compatibility/2006">
              <mc:Choice xmlns:v="urn:schemas-microsoft-com:vml" Requires="v">
                <p:oleObj spid="_x0000_s3082" name="Belge" r:id="rId4" imgW="5462295" imgH="3261702" progId="Word.Document.12">
                  <p:embed/>
                </p:oleObj>
              </mc:Choice>
              <mc:Fallback>
                <p:oleObj name="Belge" r:id="rId4" imgW="5462295" imgH="3261702" progId="Word.Document.12">
                  <p:embed/>
                  <p:pic>
                    <p:nvPicPr>
                      <p:cNvPr id="0" name="Picture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71600" y="1988840"/>
                        <a:ext cx="7475585" cy="446449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293898689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smtClean="0"/>
              <a:t>Etkinlik 3.3 </a:t>
            </a:r>
            <a:r>
              <a:rPr lang="tr-TR" i="1" dirty="0" smtClean="0"/>
              <a:t>-cevap-</a:t>
            </a:r>
            <a:endParaRPr lang="tr-TR" i="1" dirty="0"/>
          </a:p>
        </p:txBody>
      </p:sp>
      <p:graphicFrame>
        <p:nvGraphicFramePr>
          <p:cNvPr id="3" name="Tablo 2"/>
          <p:cNvGraphicFramePr>
            <a:graphicFrameLocks noGrp="1"/>
          </p:cNvGraphicFramePr>
          <p:nvPr>
            <p:extLst>
              <p:ext uri="{D42A27DB-BD31-4B8C-83A1-F6EECF244321}">
                <p14:modId xmlns:p14="http://schemas.microsoft.com/office/powerpoint/2010/main" val="4177934872"/>
              </p:ext>
            </p:extLst>
          </p:nvPr>
        </p:nvGraphicFramePr>
        <p:xfrm>
          <a:off x="539552" y="1175214"/>
          <a:ext cx="6672064" cy="5424603"/>
        </p:xfrm>
        <a:graphic>
          <a:graphicData uri="http://schemas.openxmlformats.org/drawingml/2006/table">
            <a:tbl>
              <a:tblPr firstRow="1" bandRow="1">
                <a:tableStyleId>{5C22544A-7EE6-4342-B048-85BDC9FD1C3A}</a:tableStyleId>
              </a:tblPr>
              <a:tblGrid>
                <a:gridCol w="2396543"/>
                <a:gridCol w="4275521"/>
              </a:tblGrid>
              <a:tr h="1872208">
                <a:tc>
                  <a:txBody>
                    <a:bodyPr/>
                    <a:lstStyle/>
                    <a:p>
                      <a:endParaRPr lang="tr-TR" dirty="0"/>
                    </a:p>
                  </a:txBody>
                  <a:tcPr>
                    <a:solidFill>
                      <a:schemeClr val="tx2">
                        <a:lumMod val="20000"/>
                        <a:lumOff val="80000"/>
                      </a:schemeClr>
                    </a:solidFill>
                  </a:tcPr>
                </a:tc>
                <a:tc>
                  <a:txBody>
                    <a:bodyPr/>
                    <a:lstStyle/>
                    <a:p>
                      <a:r>
                        <a:rPr lang="tr-TR" b="0" dirty="0" smtClean="0">
                          <a:solidFill>
                            <a:schemeClr val="tx1"/>
                          </a:solidFill>
                        </a:rPr>
                        <a:t>Resim dersin sunuş aşaması için uygundur.</a:t>
                      </a:r>
                      <a:endParaRPr lang="tr-TR" b="0" dirty="0">
                        <a:solidFill>
                          <a:schemeClr val="tx1"/>
                        </a:solidFill>
                      </a:endParaRPr>
                    </a:p>
                  </a:txBody>
                  <a:tcPr>
                    <a:solidFill>
                      <a:schemeClr val="tx2">
                        <a:lumMod val="20000"/>
                        <a:lumOff val="80000"/>
                      </a:schemeClr>
                    </a:solidFill>
                  </a:tcPr>
                </a:tc>
              </a:tr>
              <a:tr h="2016224">
                <a:tc>
                  <a:txBody>
                    <a:bodyPr/>
                    <a:lstStyle/>
                    <a:p>
                      <a:endParaRPr lang="tr-TR" dirty="0"/>
                    </a:p>
                  </a:txBody>
                  <a:tcPr/>
                </a:tc>
                <a:tc>
                  <a:txBody>
                    <a:bodyPr/>
                    <a:lstStyle/>
                    <a:p>
                      <a:r>
                        <a:rPr lang="tr-TR" dirty="0" smtClean="0"/>
                        <a:t>Resim dersin sunuş aşamasında</a:t>
                      </a:r>
                      <a:r>
                        <a:rPr lang="tr-TR" baseline="0" dirty="0" smtClean="0"/>
                        <a:t> kullanmak için uygun değildir. Bu resim dersin giriş aşamasında kullanılabilir.</a:t>
                      </a:r>
                      <a:endParaRPr lang="tr-TR" dirty="0"/>
                    </a:p>
                  </a:txBody>
                  <a:tcPr>
                    <a:solidFill>
                      <a:schemeClr val="tx2">
                        <a:lumMod val="20000"/>
                        <a:lumOff val="80000"/>
                      </a:schemeClr>
                    </a:solidFill>
                  </a:tcPr>
                </a:tc>
              </a:tr>
              <a:tr h="1536171">
                <a:tc>
                  <a:txBody>
                    <a:bodyPr/>
                    <a:lstStyle/>
                    <a:p>
                      <a:endParaRPr lang="tr-TR" dirty="0"/>
                    </a:p>
                  </a:txBody>
                  <a:tcPr>
                    <a:solidFill>
                      <a:schemeClr val="tx2">
                        <a:lumMod val="20000"/>
                        <a:lumOff val="80000"/>
                      </a:schemeClr>
                    </a:solidFill>
                  </a:tcPr>
                </a:tc>
                <a:tc>
                  <a:txBody>
                    <a:bodyPr/>
                    <a:lstStyle/>
                    <a:p>
                      <a:r>
                        <a:rPr lang="tr-TR" dirty="0" smtClean="0"/>
                        <a:t>Resim dersin giriş yada özet kısmı için kullanılabilir</a:t>
                      </a:r>
                      <a:r>
                        <a:rPr lang="tr-TR" baseline="0" dirty="0" smtClean="0"/>
                        <a:t>. </a:t>
                      </a:r>
                      <a:endParaRPr lang="tr-TR" dirty="0"/>
                    </a:p>
                  </a:txBody>
                  <a:tcPr>
                    <a:solidFill>
                      <a:schemeClr val="tx2">
                        <a:lumMod val="20000"/>
                        <a:lumOff val="80000"/>
                      </a:schemeClr>
                    </a:solidFill>
                  </a:tcPr>
                </a:tc>
              </a:tr>
            </a:tbl>
          </a:graphicData>
        </a:graphic>
      </p:graphicFrame>
      <p:pic>
        <p:nvPicPr>
          <p:cNvPr id="7" name="Resim 6"/>
          <p:cNvPicPr/>
          <p:nvPr/>
        </p:nvPicPr>
        <p:blipFill rotWithShape="1">
          <a:blip r:embed="rId2" cstate="print"/>
          <a:srcRect r="-8206" b="154"/>
          <a:stretch/>
        </p:blipFill>
        <p:spPr>
          <a:xfrm>
            <a:off x="611560" y="1196752"/>
            <a:ext cx="2304256" cy="1800200"/>
          </a:xfrm>
          <a:prstGeom prst="rect">
            <a:avLst/>
          </a:prstGeom>
        </p:spPr>
      </p:pic>
      <p:pic>
        <p:nvPicPr>
          <p:cNvPr id="8" name="Resim 7"/>
          <p:cNvPicPr/>
          <p:nvPr/>
        </p:nvPicPr>
        <p:blipFill>
          <a:blip r:embed="rId3" cstate="print"/>
          <a:stretch>
            <a:fillRect/>
          </a:stretch>
        </p:blipFill>
        <p:spPr>
          <a:xfrm>
            <a:off x="611560" y="3140968"/>
            <a:ext cx="2160240" cy="1800200"/>
          </a:xfrm>
          <a:prstGeom prst="rect">
            <a:avLst/>
          </a:prstGeom>
        </p:spPr>
      </p:pic>
      <p:pic>
        <p:nvPicPr>
          <p:cNvPr id="9" name="Resim 8"/>
          <p:cNvPicPr/>
          <p:nvPr/>
        </p:nvPicPr>
        <p:blipFill>
          <a:blip r:embed="rId4" cstate="print"/>
          <a:stretch>
            <a:fillRect/>
          </a:stretch>
        </p:blipFill>
        <p:spPr>
          <a:xfrm>
            <a:off x="623752" y="5157193"/>
            <a:ext cx="2148048" cy="1440160"/>
          </a:xfrm>
          <a:prstGeom prst="rect">
            <a:avLst/>
          </a:prstGeom>
        </p:spPr>
      </p:pic>
    </p:spTree>
    <p:extLst>
      <p:ext uri="{BB962C8B-B14F-4D97-AF65-F5344CB8AC3E}">
        <p14:creationId xmlns:p14="http://schemas.microsoft.com/office/powerpoint/2010/main" val="203165707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Görsellerin Ders İçinde Kullanımı</a:t>
            </a:r>
            <a:br>
              <a:rPr lang="tr-TR" dirty="0"/>
            </a:br>
            <a:r>
              <a:rPr lang="tr-TR" dirty="0"/>
              <a:t>-</a:t>
            </a:r>
            <a:r>
              <a:rPr lang="tr-TR" sz="3100" i="1" dirty="0"/>
              <a:t>Dersin </a:t>
            </a:r>
            <a:r>
              <a:rPr lang="tr-TR" sz="3100" i="1" dirty="0" smtClean="0"/>
              <a:t>Sonunda</a:t>
            </a:r>
            <a:endParaRPr lang="tr-TR" dirty="0"/>
          </a:p>
        </p:txBody>
      </p:sp>
      <p:sp>
        <p:nvSpPr>
          <p:cNvPr id="3" name="İçerik Yer Tutucusu 2"/>
          <p:cNvSpPr>
            <a:spLocks noGrp="1"/>
          </p:cNvSpPr>
          <p:nvPr>
            <p:ph idx="1"/>
          </p:nvPr>
        </p:nvSpPr>
        <p:spPr/>
        <p:txBody>
          <a:bodyPr/>
          <a:lstStyle/>
          <a:p>
            <a:r>
              <a:rPr lang="tr-TR" dirty="0"/>
              <a:t>Dersin kapanış bölümünde öğrencilerin öğrendiklerini gözden geçirmelerini ve uzun süre hatırlamalarını sağlamak amacıyla konuyla ilgili çeşitli resimler </a:t>
            </a:r>
            <a:r>
              <a:rPr lang="tr-TR" dirty="0" smtClean="0"/>
              <a:t>gösterilebilir. </a:t>
            </a:r>
          </a:p>
          <a:p>
            <a:r>
              <a:rPr lang="tr-TR" dirty="0" smtClean="0"/>
              <a:t>Dersin </a:t>
            </a:r>
            <a:r>
              <a:rPr lang="tr-TR" dirty="0"/>
              <a:t>sonunda gösterilecek bir resim üzerinden dersin özetlenmesi </a:t>
            </a:r>
            <a:r>
              <a:rPr lang="tr-TR" dirty="0" smtClean="0"/>
              <a:t>sağlanabilir.</a:t>
            </a:r>
            <a:endParaRPr lang="tr-TR" dirty="0"/>
          </a:p>
        </p:txBody>
      </p:sp>
    </p:spTree>
    <p:extLst>
      <p:ext uri="{BB962C8B-B14F-4D97-AF65-F5344CB8AC3E}">
        <p14:creationId xmlns:p14="http://schemas.microsoft.com/office/powerpoint/2010/main" val="84056801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smtClean="0"/>
              <a:t>Etkinlik 3.4</a:t>
            </a:r>
            <a:endParaRPr lang="tr-TR" dirty="0"/>
          </a:p>
        </p:txBody>
      </p:sp>
      <p:sp>
        <p:nvSpPr>
          <p:cNvPr id="3" name="İçerik Yer Tutucusu 2"/>
          <p:cNvSpPr>
            <a:spLocks noGrp="1"/>
          </p:cNvSpPr>
          <p:nvPr>
            <p:ph idx="1"/>
          </p:nvPr>
        </p:nvSpPr>
        <p:spPr>
          <a:xfrm>
            <a:off x="611560" y="1484784"/>
            <a:ext cx="7776864" cy="864096"/>
          </a:xfrm>
        </p:spPr>
        <p:txBody>
          <a:bodyPr>
            <a:normAutofit fontScale="92500"/>
          </a:bodyPr>
          <a:lstStyle/>
          <a:p>
            <a:r>
              <a:rPr lang="tr-TR" sz="2400" dirty="0"/>
              <a:t>Aşağıda verilen resimlerden hangisini </a:t>
            </a:r>
            <a:r>
              <a:rPr lang="tr-TR" sz="2400" dirty="0" smtClean="0"/>
              <a:t>hücreler konusunun anlatıldığı dersin özet </a:t>
            </a:r>
            <a:r>
              <a:rPr lang="tr-TR" sz="2400" dirty="0"/>
              <a:t>kısmında kullanırsınız. Kısaca açıklayınız</a:t>
            </a:r>
            <a:r>
              <a:rPr lang="tr-TR" sz="2400" dirty="0" smtClean="0"/>
              <a:t>.</a:t>
            </a:r>
            <a:endParaRPr lang="tr-TR" sz="1100" dirty="0"/>
          </a:p>
          <a:p>
            <a:endParaRPr lang="tr-TR" sz="2400" dirty="0"/>
          </a:p>
          <a:p>
            <a:endParaRPr lang="tr-TR" sz="2400" dirty="0"/>
          </a:p>
        </p:txBody>
      </p:sp>
      <p:graphicFrame>
        <p:nvGraphicFramePr>
          <p:cNvPr id="6" name="Nesne 5"/>
          <p:cNvGraphicFramePr>
            <a:graphicFrameLocks noChangeAspect="1"/>
          </p:cNvGraphicFramePr>
          <p:nvPr>
            <p:extLst>
              <p:ext uri="{D42A27DB-BD31-4B8C-83A1-F6EECF244321}">
                <p14:modId xmlns:p14="http://schemas.microsoft.com/office/powerpoint/2010/main" val="2601655758"/>
              </p:ext>
            </p:extLst>
          </p:nvPr>
        </p:nvGraphicFramePr>
        <p:xfrm>
          <a:off x="899592" y="2420888"/>
          <a:ext cx="6984776" cy="4197010"/>
        </p:xfrm>
        <a:graphic>
          <a:graphicData uri="http://schemas.openxmlformats.org/presentationml/2006/ole">
            <mc:AlternateContent xmlns:mc="http://schemas.openxmlformats.org/markup-compatibility/2006">
              <mc:Choice xmlns:v="urn:schemas-microsoft-com:vml" Requires="v">
                <p:oleObj spid="_x0000_s2061" name="Belge" r:id="rId4" imgW="5413730" imgH="3253066" progId="Word.Document.12">
                  <p:embed/>
                </p:oleObj>
              </mc:Choice>
              <mc:Fallback>
                <p:oleObj name="Belge" r:id="rId4" imgW="5413730" imgH="3253066" progId="Word.Document.12">
                  <p:embed/>
                  <p:pic>
                    <p:nvPicPr>
                      <p:cNvPr id="0" name="Picture 1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99592" y="2420888"/>
                        <a:ext cx="6984776" cy="419701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34611646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smtClean="0"/>
              <a:t>Etkinlik 3.4 </a:t>
            </a:r>
            <a:r>
              <a:rPr lang="tr-TR" i="1" dirty="0" smtClean="0"/>
              <a:t>-cevap-</a:t>
            </a:r>
            <a:endParaRPr lang="tr-TR" i="1" dirty="0"/>
          </a:p>
        </p:txBody>
      </p:sp>
      <p:graphicFrame>
        <p:nvGraphicFramePr>
          <p:cNvPr id="3" name="Tablo 2"/>
          <p:cNvGraphicFramePr>
            <a:graphicFrameLocks noGrp="1"/>
          </p:cNvGraphicFramePr>
          <p:nvPr>
            <p:extLst>
              <p:ext uri="{D42A27DB-BD31-4B8C-83A1-F6EECF244321}">
                <p14:modId xmlns:p14="http://schemas.microsoft.com/office/powerpoint/2010/main" val="3165142269"/>
              </p:ext>
            </p:extLst>
          </p:nvPr>
        </p:nvGraphicFramePr>
        <p:xfrm>
          <a:off x="539552" y="1175214"/>
          <a:ext cx="6672064" cy="5424603"/>
        </p:xfrm>
        <a:graphic>
          <a:graphicData uri="http://schemas.openxmlformats.org/drawingml/2006/table">
            <a:tbl>
              <a:tblPr firstRow="1" bandRow="1">
                <a:tableStyleId>{5C22544A-7EE6-4342-B048-85BDC9FD1C3A}</a:tableStyleId>
              </a:tblPr>
              <a:tblGrid>
                <a:gridCol w="2396543"/>
                <a:gridCol w="4275521"/>
              </a:tblGrid>
              <a:tr h="1872208">
                <a:tc>
                  <a:txBody>
                    <a:bodyPr/>
                    <a:lstStyle/>
                    <a:p>
                      <a:endParaRPr lang="tr-TR" dirty="0"/>
                    </a:p>
                  </a:txBody>
                  <a:tcPr>
                    <a:solidFill>
                      <a:schemeClr val="tx2">
                        <a:lumMod val="20000"/>
                        <a:lumOff val="80000"/>
                      </a:schemeClr>
                    </a:solidFill>
                  </a:tcPr>
                </a:tc>
                <a:tc>
                  <a:txBody>
                    <a:bodyPr/>
                    <a:lstStyle/>
                    <a:p>
                      <a:r>
                        <a:rPr lang="tr-TR" b="0" dirty="0" smtClean="0">
                          <a:solidFill>
                            <a:schemeClr val="tx1"/>
                          </a:solidFill>
                        </a:rPr>
                        <a:t>Resim dersin özet kısmında kullanılabilir.</a:t>
                      </a:r>
                      <a:r>
                        <a:rPr lang="tr-TR" b="0" baseline="0" dirty="0" smtClean="0">
                          <a:solidFill>
                            <a:schemeClr val="tx1"/>
                          </a:solidFill>
                        </a:rPr>
                        <a:t> Dersin sonunda öğretmen resimdeki ilgili yerleri gösterip </a:t>
                      </a:r>
                      <a:r>
                        <a:rPr lang="tr-TR" b="0" baseline="0" dirty="0" err="1" smtClean="0">
                          <a:solidFill>
                            <a:schemeClr val="tx1"/>
                          </a:solidFill>
                        </a:rPr>
                        <a:t>organellerin</a:t>
                      </a:r>
                      <a:r>
                        <a:rPr lang="tr-TR" b="0" baseline="0" dirty="0" smtClean="0">
                          <a:solidFill>
                            <a:schemeClr val="tx1"/>
                          </a:solidFill>
                        </a:rPr>
                        <a:t> isimlerini sorabilir ve böylece dersi tekrar ederek özetlemiş olur.</a:t>
                      </a:r>
                      <a:endParaRPr lang="tr-TR" b="0" dirty="0">
                        <a:solidFill>
                          <a:schemeClr val="tx1"/>
                        </a:solidFill>
                      </a:endParaRPr>
                    </a:p>
                  </a:txBody>
                  <a:tcPr>
                    <a:solidFill>
                      <a:schemeClr val="tx2">
                        <a:lumMod val="20000"/>
                        <a:lumOff val="80000"/>
                      </a:schemeClr>
                    </a:solidFill>
                  </a:tcPr>
                </a:tc>
              </a:tr>
              <a:tr h="2016224">
                <a:tc>
                  <a:txBody>
                    <a:bodyPr/>
                    <a:lstStyle/>
                    <a:p>
                      <a:endParaRPr lang="tr-TR" dirty="0"/>
                    </a:p>
                  </a:txBody>
                  <a:tcPr/>
                </a:tc>
                <a:tc>
                  <a:txBody>
                    <a:bodyPr/>
                    <a:lstStyle/>
                    <a:p>
                      <a:r>
                        <a:rPr lang="tr-TR" dirty="0" smtClean="0"/>
                        <a:t>Resim dersin özet aşaması için fazlaca ayrıntı içermektedir.</a:t>
                      </a:r>
                      <a:r>
                        <a:rPr lang="tr-TR" baseline="0" dirty="0" smtClean="0"/>
                        <a:t> İlgili resim dersin sunuş aşaması için daha uygun olur.</a:t>
                      </a:r>
                      <a:endParaRPr lang="tr-TR" dirty="0"/>
                    </a:p>
                  </a:txBody>
                  <a:tcPr>
                    <a:solidFill>
                      <a:schemeClr val="tx2">
                        <a:lumMod val="20000"/>
                        <a:lumOff val="80000"/>
                      </a:schemeClr>
                    </a:solidFill>
                  </a:tcPr>
                </a:tc>
              </a:tr>
              <a:tr h="1536171">
                <a:tc>
                  <a:txBody>
                    <a:bodyPr/>
                    <a:lstStyle/>
                    <a:p>
                      <a:endParaRPr lang="tr-TR" dirty="0"/>
                    </a:p>
                  </a:txBody>
                  <a:tcPr>
                    <a:solidFill>
                      <a:schemeClr val="tx2">
                        <a:lumMod val="20000"/>
                        <a:lumOff val="80000"/>
                      </a:schemeClr>
                    </a:solidFill>
                  </a:tcPr>
                </a:tc>
                <a:tc>
                  <a:txBody>
                    <a:bodyPr/>
                    <a:lstStyle/>
                    <a:p>
                      <a:r>
                        <a:rPr lang="tr-TR" dirty="0" smtClean="0"/>
                        <a:t>Resim dersin özet kısmı için kullanılabilir</a:t>
                      </a:r>
                      <a:r>
                        <a:rPr lang="tr-TR" baseline="0" dirty="0" smtClean="0"/>
                        <a:t>. </a:t>
                      </a:r>
                      <a:endParaRPr lang="tr-TR" dirty="0"/>
                    </a:p>
                  </a:txBody>
                  <a:tcPr>
                    <a:solidFill>
                      <a:schemeClr val="tx2">
                        <a:lumMod val="20000"/>
                        <a:lumOff val="80000"/>
                      </a:schemeClr>
                    </a:solidFill>
                  </a:tcPr>
                </a:tc>
              </a:tr>
            </a:tbl>
          </a:graphicData>
        </a:graphic>
      </p:graphicFrame>
      <p:pic>
        <p:nvPicPr>
          <p:cNvPr id="10" name="Resim 9"/>
          <p:cNvPicPr/>
          <p:nvPr/>
        </p:nvPicPr>
        <p:blipFill>
          <a:blip r:embed="rId2" cstate="print"/>
          <a:stretch>
            <a:fillRect/>
          </a:stretch>
        </p:blipFill>
        <p:spPr>
          <a:xfrm>
            <a:off x="539552" y="1196752"/>
            <a:ext cx="2304256" cy="1800200"/>
          </a:xfrm>
          <a:prstGeom prst="rect">
            <a:avLst/>
          </a:prstGeom>
        </p:spPr>
      </p:pic>
      <p:pic>
        <p:nvPicPr>
          <p:cNvPr id="11" name="Resim 10"/>
          <p:cNvPicPr/>
          <p:nvPr/>
        </p:nvPicPr>
        <p:blipFill>
          <a:blip r:embed="rId3" cstate="print"/>
          <a:stretch>
            <a:fillRect/>
          </a:stretch>
        </p:blipFill>
        <p:spPr>
          <a:xfrm>
            <a:off x="539552" y="3140968"/>
            <a:ext cx="2304256" cy="1872208"/>
          </a:xfrm>
          <a:prstGeom prst="rect">
            <a:avLst/>
          </a:prstGeom>
        </p:spPr>
      </p:pic>
      <p:pic>
        <p:nvPicPr>
          <p:cNvPr id="12" name="Resim 11"/>
          <p:cNvPicPr/>
          <p:nvPr/>
        </p:nvPicPr>
        <p:blipFill rotWithShape="1">
          <a:blip r:embed="rId4" cstate="print"/>
          <a:srcRect b="6477"/>
          <a:stretch/>
        </p:blipFill>
        <p:spPr bwMode="auto">
          <a:xfrm>
            <a:off x="539552" y="5023840"/>
            <a:ext cx="2304256" cy="146685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76185106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smtClean="0"/>
              <a:t>Etkinlik 3.5</a:t>
            </a:r>
            <a:endParaRPr lang="tr-TR" dirty="0"/>
          </a:p>
        </p:txBody>
      </p:sp>
      <p:sp>
        <p:nvSpPr>
          <p:cNvPr id="3" name="İçerik Yer Tutucusu 2"/>
          <p:cNvSpPr>
            <a:spLocks noGrp="1"/>
          </p:cNvSpPr>
          <p:nvPr>
            <p:ph idx="1"/>
          </p:nvPr>
        </p:nvSpPr>
        <p:spPr>
          <a:xfrm>
            <a:off x="611560" y="1484784"/>
            <a:ext cx="7848600" cy="4648200"/>
          </a:xfrm>
        </p:spPr>
        <p:txBody>
          <a:bodyPr/>
          <a:lstStyle/>
          <a:p>
            <a:r>
              <a:rPr lang="tr-TR" sz="1800" dirty="0" smtClean="0"/>
              <a:t>Alanınızla </a:t>
            </a:r>
            <a:r>
              <a:rPr lang="tr-TR" sz="1800" dirty="0"/>
              <a:t>ilgili belirlediğiniz bir konuda giriş anlatım ve özetleme bölümlerinde kullanılabilecek resim örnekleri </a:t>
            </a:r>
            <a:r>
              <a:rPr lang="tr-TR" sz="1800" dirty="0" smtClean="0"/>
              <a:t>veriniz</a:t>
            </a:r>
            <a:r>
              <a:rPr lang="tr-TR" sz="1600" dirty="0" smtClean="0"/>
              <a:t>. (</a:t>
            </a:r>
            <a:r>
              <a:rPr lang="tr-TR" sz="1600" dirty="0"/>
              <a:t>Bu etkinlik için </a:t>
            </a:r>
            <a:r>
              <a:rPr lang="tr-TR" sz="1600" dirty="0" smtClean="0"/>
              <a:t>kitabınızdaki örnek </a:t>
            </a:r>
            <a:r>
              <a:rPr lang="tr-TR" sz="1600" dirty="0"/>
              <a:t>uygulamayı inceleyiniz.</a:t>
            </a:r>
            <a:r>
              <a:rPr lang="tr-TR" sz="1600" dirty="0" smtClean="0"/>
              <a:t>)</a:t>
            </a:r>
            <a:endParaRPr lang="tr-TR" sz="900" dirty="0"/>
          </a:p>
          <a:p>
            <a:pPr marL="68580" indent="0">
              <a:buNone/>
            </a:pPr>
            <a:endParaRPr lang="tr-TR" dirty="0" smtClean="0"/>
          </a:p>
          <a:p>
            <a:endParaRPr lang="tr-TR" dirty="0"/>
          </a:p>
        </p:txBody>
      </p:sp>
      <p:graphicFrame>
        <p:nvGraphicFramePr>
          <p:cNvPr id="4" name="Tablo 3"/>
          <p:cNvGraphicFramePr>
            <a:graphicFrameLocks noGrp="1"/>
          </p:cNvGraphicFramePr>
          <p:nvPr>
            <p:extLst>
              <p:ext uri="{D42A27DB-BD31-4B8C-83A1-F6EECF244321}">
                <p14:modId xmlns:p14="http://schemas.microsoft.com/office/powerpoint/2010/main" val="193677749"/>
              </p:ext>
            </p:extLst>
          </p:nvPr>
        </p:nvGraphicFramePr>
        <p:xfrm>
          <a:off x="827584" y="2708920"/>
          <a:ext cx="7488832" cy="3528392"/>
        </p:xfrm>
        <a:graphic>
          <a:graphicData uri="http://schemas.openxmlformats.org/drawingml/2006/table">
            <a:tbl>
              <a:tblPr firstRow="1" firstCol="1" bandRow="1">
                <a:tableStyleId>{5C22544A-7EE6-4342-B048-85BDC9FD1C3A}</a:tableStyleId>
              </a:tblPr>
              <a:tblGrid>
                <a:gridCol w="1800200"/>
                <a:gridCol w="2952328"/>
                <a:gridCol w="2736304"/>
              </a:tblGrid>
              <a:tr h="1334155">
                <a:tc>
                  <a:txBody>
                    <a:bodyPr/>
                    <a:lstStyle/>
                    <a:p>
                      <a:pPr indent="457200" algn="just">
                        <a:lnSpc>
                          <a:spcPct val="115000"/>
                        </a:lnSpc>
                        <a:spcAft>
                          <a:spcPts val="1000"/>
                        </a:spcAft>
                      </a:pPr>
                      <a:endParaRPr lang="tr-TR" sz="1200" dirty="0" smtClean="0">
                        <a:solidFill>
                          <a:schemeClr val="tx1"/>
                        </a:solidFill>
                        <a:effectLst/>
                        <a:latin typeface="Calibri"/>
                        <a:ea typeface="Times New Roman"/>
                        <a:cs typeface="Times New Roman"/>
                      </a:endParaRPr>
                    </a:p>
                    <a:p>
                      <a:pPr indent="457200" algn="l">
                        <a:lnSpc>
                          <a:spcPct val="115000"/>
                        </a:lnSpc>
                        <a:spcAft>
                          <a:spcPts val="1000"/>
                        </a:spcAft>
                      </a:pPr>
                      <a:r>
                        <a:rPr lang="tr-TR" sz="1200" dirty="0" smtClean="0">
                          <a:solidFill>
                            <a:schemeClr val="tx1"/>
                          </a:solidFill>
                          <a:effectLst/>
                          <a:latin typeface="Calibri"/>
                          <a:ea typeface="Times New Roman"/>
                          <a:cs typeface="Times New Roman"/>
                        </a:rPr>
                        <a:t>GİRİŞ BÖLÜMÜ</a:t>
                      </a:r>
                      <a:endParaRPr lang="tr-TR" sz="1200" dirty="0">
                        <a:solidFill>
                          <a:schemeClr val="tx1"/>
                        </a:solidFill>
                        <a:effectLst/>
                        <a:latin typeface="Calibri"/>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pPr indent="457200" algn="l">
                        <a:lnSpc>
                          <a:spcPct val="115000"/>
                        </a:lnSpc>
                        <a:spcAft>
                          <a:spcPts val="1000"/>
                        </a:spcAft>
                      </a:pPr>
                      <a:r>
                        <a:rPr lang="tr-TR" sz="1050" b="0" i="1" dirty="0">
                          <a:solidFill>
                            <a:schemeClr val="tx1"/>
                          </a:solidFill>
                          <a:effectLst/>
                          <a:latin typeface="Calibri"/>
                          <a:ea typeface="Times New Roman"/>
                          <a:cs typeface="Times New Roman"/>
                        </a:rPr>
                        <a:t> </a:t>
                      </a:r>
                      <a:endParaRPr lang="tr-TR" sz="1400" b="0" i="0" dirty="0" smtClean="0">
                        <a:solidFill>
                          <a:schemeClr val="tx1"/>
                        </a:solidFill>
                        <a:effectLst/>
                        <a:latin typeface="Calibri"/>
                        <a:ea typeface="Times New Roman"/>
                        <a:cs typeface="Times New Roman"/>
                      </a:endParaRPr>
                    </a:p>
                    <a:p>
                      <a:pPr indent="457200" algn="l">
                        <a:lnSpc>
                          <a:spcPct val="115000"/>
                        </a:lnSpc>
                        <a:spcAft>
                          <a:spcPts val="1000"/>
                        </a:spcAft>
                      </a:pPr>
                      <a:r>
                        <a:rPr lang="tr-TR" sz="1050" b="0" i="1" dirty="0" smtClean="0">
                          <a:solidFill>
                            <a:schemeClr val="tx1"/>
                          </a:solidFill>
                          <a:effectLst/>
                          <a:latin typeface="Calibri"/>
                          <a:ea typeface="Times New Roman"/>
                          <a:cs typeface="Times New Roman"/>
                        </a:rPr>
                        <a:t>Dersin </a:t>
                      </a:r>
                      <a:r>
                        <a:rPr lang="tr-TR" sz="1050" b="0" i="1" dirty="0">
                          <a:solidFill>
                            <a:schemeClr val="tx1"/>
                          </a:solidFill>
                          <a:effectLst/>
                          <a:latin typeface="Calibri"/>
                          <a:ea typeface="Times New Roman"/>
                          <a:cs typeface="Times New Roman"/>
                        </a:rPr>
                        <a:t>giriş kısmında kullanacağınız resmi çiziniz yada tasvir ediniz</a:t>
                      </a:r>
                      <a:endParaRPr lang="tr-TR" sz="1400" b="0" dirty="0">
                        <a:solidFill>
                          <a:schemeClr val="tx1"/>
                        </a:solidFill>
                        <a:effectLst/>
                        <a:latin typeface="Calibri"/>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indent="457200" algn="l">
                        <a:lnSpc>
                          <a:spcPct val="115000"/>
                        </a:lnSpc>
                        <a:spcAft>
                          <a:spcPts val="1000"/>
                        </a:spcAft>
                      </a:pPr>
                      <a:r>
                        <a:rPr lang="tr-TR" sz="1050" b="0" i="1">
                          <a:solidFill>
                            <a:schemeClr val="tx1"/>
                          </a:solidFill>
                          <a:effectLst/>
                          <a:latin typeface="Calibri"/>
                          <a:ea typeface="Times New Roman"/>
                          <a:cs typeface="Times New Roman"/>
                        </a:rPr>
                        <a:t> </a:t>
                      </a:r>
                      <a:endParaRPr lang="tr-TR" sz="1400" b="0">
                        <a:solidFill>
                          <a:schemeClr val="tx1"/>
                        </a:solidFill>
                        <a:effectLst/>
                        <a:latin typeface="Calibri"/>
                        <a:ea typeface="Times New Roman"/>
                        <a:cs typeface="Times New Roman"/>
                      </a:endParaRPr>
                    </a:p>
                    <a:p>
                      <a:pPr indent="457200" algn="l">
                        <a:lnSpc>
                          <a:spcPct val="115000"/>
                        </a:lnSpc>
                        <a:spcAft>
                          <a:spcPts val="1000"/>
                        </a:spcAft>
                      </a:pPr>
                      <a:r>
                        <a:rPr lang="tr-TR" sz="1050" b="0" i="1">
                          <a:solidFill>
                            <a:schemeClr val="tx1"/>
                          </a:solidFill>
                          <a:effectLst/>
                          <a:latin typeface="Calibri"/>
                          <a:ea typeface="Times New Roman"/>
                          <a:cs typeface="Times New Roman"/>
                        </a:rPr>
                        <a:t>Dersin giriş kısmında kullandığınız resmi neden kullandığınızı açıklayınız.</a:t>
                      </a:r>
                      <a:endParaRPr lang="tr-TR" sz="1400" b="0">
                        <a:solidFill>
                          <a:schemeClr val="tx1"/>
                        </a:solidFill>
                        <a:effectLst/>
                        <a:latin typeface="Calibri"/>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250771">
                <a:tc>
                  <a:txBody>
                    <a:bodyPr/>
                    <a:lstStyle/>
                    <a:p>
                      <a:pPr indent="457200" algn="just">
                        <a:lnSpc>
                          <a:spcPct val="115000"/>
                        </a:lnSpc>
                        <a:spcAft>
                          <a:spcPts val="1000"/>
                        </a:spcAft>
                      </a:pPr>
                      <a:endParaRPr lang="tr-TR" sz="1200" dirty="0" smtClean="0">
                        <a:solidFill>
                          <a:schemeClr val="tx1"/>
                        </a:solidFill>
                        <a:effectLst/>
                        <a:latin typeface="Calibri"/>
                        <a:ea typeface="Times New Roman"/>
                        <a:cs typeface="Times New Roman"/>
                      </a:endParaRPr>
                    </a:p>
                    <a:p>
                      <a:pPr indent="457200" algn="l">
                        <a:lnSpc>
                          <a:spcPct val="115000"/>
                        </a:lnSpc>
                        <a:spcAft>
                          <a:spcPts val="1000"/>
                        </a:spcAft>
                      </a:pPr>
                      <a:r>
                        <a:rPr lang="tr-TR" sz="1200" dirty="0" smtClean="0">
                          <a:solidFill>
                            <a:schemeClr val="tx1"/>
                          </a:solidFill>
                          <a:effectLst/>
                          <a:latin typeface="Calibri"/>
                          <a:ea typeface="Times New Roman"/>
                          <a:cs typeface="Times New Roman"/>
                        </a:rPr>
                        <a:t>SUNUM BÖLÜMÜ</a:t>
                      </a:r>
                      <a:endParaRPr lang="tr-TR" sz="1200" dirty="0">
                        <a:solidFill>
                          <a:schemeClr val="tx1"/>
                        </a:solidFill>
                        <a:effectLst/>
                        <a:latin typeface="Calibri"/>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pPr indent="457200" algn="l">
                        <a:lnSpc>
                          <a:spcPct val="115000"/>
                        </a:lnSpc>
                        <a:spcAft>
                          <a:spcPts val="1000"/>
                        </a:spcAft>
                      </a:pPr>
                      <a:r>
                        <a:rPr lang="tr-TR" sz="1050" b="0" i="1" dirty="0">
                          <a:solidFill>
                            <a:schemeClr val="tx1"/>
                          </a:solidFill>
                          <a:effectLst/>
                          <a:latin typeface="Calibri"/>
                          <a:ea typeface="Times New Roman"/>
                          <a:cs typeface="Times New Roman"/>
                        </a:rPr>
                        <a:t> </a:t>
                      </a:r>
                      <a:endParaRPr lang="tr-TR" sz="1400" b="0" dirty="0">
                        <a:solidFill>
                          <a:schemeClr val="tx1"/>
                        </a:solidFill>
                        <a:effectLst/>
                        <a:latin typeface="Calibri"/>
                        <a:ea typeface="Times New Roman"/>
                        <a:cs typeface="Times New Roman"/>
                      </a:endParaRPr>
                    </a:p>
                    <a:p>
                      <a:pPr indent="457200" algn="l">
                        <a:lnSpc>
                          <a:spcPct val="115000"/>
                        </a:lnSpc>
                        <a:spcAft>
                          <a:spcPts val="1000"/>
                        </a:spcAft>
                      </a:pPr>
                      <a:r>
                        <a:rPr lang="tr-TR" sz="1050" b="0" i="1" dirty="0">
                          <a:solidFill>
                            <a:schemeClr val="tx1"/>
                          </a:solidFill>
                          <a:effectLst/>
                          <a:latin typeface="Calibri"/>
                          <a:ea typeface="Times New Roman"/>
                          <a:cs typeface="Times New Roman"/>
                        </a:rPr>
                        <a:t>Dersin sunum kısmında kullanacağınız resmi çiziniz yada tasvir ediniz</a:t>
                      </a:r>
                      <a:endParaRPr lang="tr-TR" sz="1400" b="0" dirty="0">
                        <a:solidFill>
                          <a:schemeClr val="tx1"/>
                        </a:solidFill>
                        <a:effectLst/>
                        <a:latin typeface="Calibri"/>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indent="457200" algn="l">
                        <a:lnSpc>
                          <a:spcPct val="115000"/>
                        </a:lnSpc>
                        <a:spcAft>
                          <a:spcPts val="1000"/>
                        </a:spcAft>
                      </a:pPr>
                      <a:r>
                        <a:rPr lang="tr-TR" sz="1050" b="0" i="1">
                          <a:solidFill>
                            <a:schemeClr val="tx1"/>
                          </a:solidFill>
                          <a:effectLst/>
                          <a:latin typeface="Calibri"/>
                          <a:ea typeface="Times New Roman"/>
                          <a:cs typeface="Times New Roman"/>
                        </a:rPr>
                        <a:t> </a:t>
                      </a:r>
                      <a:endParaRPr lang="tr-TR" sz="1400" b="0">
                        <a:solidFill>
                          <a:schemeClr val="tx1"/>
                        </a:solidFill>
                        <a:effectLst/>
                        <a:latin typeface="Calibri"/>
                        <a:ea typeface="Times New Roman"/>
                        <a:cs typeface="Times New Roman"/>
                      </a:endParaRPr>
                    </a:p>
                    <a:p>
                      <a:pPr indent="457200" algn="l">
                        <a:lnSpc>
                          <a:spcPct val="115000"/>
                        </a:lnSpc>
                        <a:spcAft>
                          <a:spcPts val="1000"/>
                        </a:spcAft>
                      </a:pPr>
                      <a:r>
                        <a:rPr lang="tr-TR" sz="1050" b="0" i="1">
                          <a:solidFill>
                            <a:schemeClr val="tx1"/>
                          </a:solidFill>
                          <a:effectLst/>
                          <a:latin typeface="Calibri"/>
                          <a:ea typeface="Times New Roman"/>
                          <a:cs typeface="Times New Roman"/>
                        </a:rPr>
                        <a:t>Dersin sunuş kısmında kullandığınız resmi neden kullandığınızı açıklayınız.</a:t>
                      </a:r>
                      <a:endParaRPr lang="tr-TR" sz="1400" b="0">
                        <a:solidFill>
                          <a:schemeClr val="tx1"/>
                        </a:solidFill>
                        <a:effectLst/>
                        <a:latin typeface="Calibri"/>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943466">
                <a:tc>
                  <a:txBody>
                    <a:bodyPr/>
                    <a:lstStyle/>
                    <a:p>
                      <a:pPr indent="457200" algn="just">
                        <a:lnSpc>
                          <a:spcPct val="115000"/>
                        </a:lnSpc>
                        <a:spcAft>
                          <a:spcPts val="1000"/>
                        </a:spcAft>
                      </a:pPr>
                      <a:endParaRPr lang="tr-TR" sz="1200" b="1" kern="1200" dirty="0" smtClean="0">
                        <a:solidFill>
                          <a:schemeClr val="tx1"/>
                        </a:solidFill>
                        <a:effectLst/>
                        <a:latin typeface="Calibri"/>
                        <a:ea typeface="Times New Roman"/>
                        <a:cs typeface="Times New Roman"/>
                      </a:endParaRPr>
                    </a:p>
                    <a:p>
                      <a:pPr indent="457200" algn="l">
                        <a:lnSpc>
                          <a:spcPct val="115000"/>
                        </a:lnSpc>
                        <a:spcAft>
                          <a:spcPts val="1000"/>
                        </a:spcAft>
                      </a:pPr>
                      <a:r>
                        <a:rPr lang="tr-TR" sz="1200" b="1" kern="1200" dirty="0" smtClean="0">
                          <a:solidFill>
                            <a:schemeClr val="tx1"/>
                          </a:solidFill>
                          <a:effectLst/>
                          <a:latin typeface="Calibri"/>
                          <a:ea typeface="Times New Roman"/>
                          <a:cs typeface="Times New Roman"/>
                        </a:rPr>
                        <a:t>SONUÇ BÖLÜMÜ</a:t>
                      </a:r>
                    </a:p>
                    <a:p>
                      <a:pPr indent="457200" algn="just">
                        <a:lnSpc>
                          <a:spcPct val="115000"/>
                        </a:lnSpc>
                        <a:spcAft>
                          <a:spcPts val="1000"/>
                        </a:spcAft>
                      </a:pPr>
                      <a:endParaRPr lang="tr-TR" sz="1100" dirty="0">
                        <a:effectLst/>
                        <a:latin typeface="Calibri"/>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pPr indent="457200" algn="l">
                        <a:lnSpc>
                          <a:spcPct val="115000"/>
                        </a:lnSpc>
                        <a:spcAft>
                          <a:spcPts val="1000"/>
                        </a:spcAft>
                      </a:pPr>
                      <a:r>
                        <a:rPr lang="tr-TR" sz="1050" b="0" dirty="0">
                          <a:solidFill>
                            <a:schemeClr val="tx1"/>
                          </a:solidFill>
                          <a:effectLst/>
                          <a:latin typeface="Calibri"/>
                          <a:ea typeface="Times New Roman"/>
                          <a:cs typeface="Times New Roman"/>
                        </a:rPr>
                        <a:t> </a:t>
                      </a:r>
                      <a:endParaRPr lang="tr-TR" sz="1400" b="0" dirty="0">
                        <a:solidFill>
                          <a:schemeClr val="tx1"/>
                        </a:solidFill>
                        <a:effectLst/>
                        <a:latin typeface="Calibri"/>
                        <a:ea typeface="Times New Roman"/>
                        <a:cs typeface="Times New Roman"/>
                      </a:endParaRPr>
                    </a:p>
                    <a:p>
                      <a:pPr indent="457200" algn="l">
                        <a:lnSpc>
                          <a:spcPct val="115000"/>
                        </a:lnSpc>
                        <a:spcAft>
                          <a:spcPts val="1000"/>
                        </a:spcAft>
                      </a:pPr>
                      <a:r>
                        <a:rPr lang="tr-TR" sz="1050" b="0" dirty="0">
                          <a:solidFill>
                            <a:schemeClr val="tx1"/>
                          </a:solidFill>
                          <a:effectLst/>
                          <a:latin typeface="Calibri"/>
                          <a:ea typeface="Times New Roman"/>
                          <a:cs typeface="Times New Roman"/>
                        </a:rPr>
                        <a:t>Dersin özet kısmında kullanacağınız resmi çiziniz yada tasvir ediniz</a:t>
                      </a:r>
                      <a:endParaRPr lang="tr-TR" sz="1400" b="0" dirty="0">
                        <a:solidFill>
                          <a:schemeClr val="tx1"/>
                        </a:solidFill>
                        <a:effectLst/>
                        <a:latin typeface="Calibri"/>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indent="457200" algn="l">
                        <a:lnSpc>
                          <a:spcPct val="115000"/>
                        </a:lnSpc>
                        <a:spcAft>
                          <a:spcPts val="1000"/>
                        </a:spcAft>
                      </a:pPr>
                      <a:r>
                        <a:rPr lang="tr-TR" sz="1050" b="0" i="1" dirty="0">
                          <a:solidFill>
                            <a:schemeClr val="tx1"/>
                          </a:solidFill>
                          <a:effectLst/>
                          <a:latin typeface="Calibri"/>
                          <a:ea typeface="Times New Roman"/>
                          <a:cs typeface="Times New Roman"/>
                        </a:rPr>
                        <a:t> </a:t>
                      </a:r>
                      <a:endParaRPr lang="tr-TR" sz="1400" b="0" dirty="0">
                        <a:solidFill>
                          <a:schemeClr val="tx1"/>
                        </a:solidFill>
                        <a:effectLst/>
                        <a:latin typeface="Calibri"/>
                        <a:ea typeface="Times New Roman"/>
                        <a:cs typeface="Times New Roman"/>
                      </a:endParaRPr>
                    </a:p>
                    <a:p>
                      <a:pPr indent="457200" algn="l">
                        <a:lnSpc>
                          <a:spcPct val="115000"/>
                        </a:lnSpc>
                        <a:spcAft>
                          <a:spcPts val="1000"/>
                        </a:spcAft>
                      </a:pPr>
                      <a:r>
                        <a:rPr lang="tr-TR" sz="1050" b="0" i="1" dirty="0">
                          <a:solidFill>
                            <a:schemeClr val="tx1"/>
                          </a:solidFill>
                          <a:effectLst/>
                          <a:latin typeface="Calibri"/>
                          <a:ea typeface="Times New Roman"/>
                          <a:cs typeface="Times New Roman"/>
                        </a:rPr>
                        <a:t>Dersin özet kısmında kullandığınız resmi neden kullandığınızı açıklayınız.</a:t>
                      </a:r>
                      <a:endParaRPr lang="tr-TR" sz="1400" b="0" dirty="0">
                        <a:solidFill>
                          <a:schemeClr val="tx1"/>
                        </a:solidFill>
                        <a:effectLst/>
                        <a:latin typeface="Calibri"/>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
        <p:nvSpPr>
          <p:cNvPr id="5" name="Metin kutusu 4"/>
          <p:cNvSpPr txBox="1"/>
          <p:nvPr/>
        </p:nvSpPr>
        <p:spPr>
          <a:xfrm>
            <a:off x="879234" y="2308230"/>
            <a:ext cx="798617" cy="369332"/>
          </a:xfrm>
          <a:prstGeom prst="rect">
            <a:avLst/>
          </a:prstGeom>
          <a:noFill/>
        </p:spPr>
        <p:txBody>
          <a:bodyPr wrap="none" rtlCol="0">
            <a:spAutoFit/>
          </a:bodyPr>
          <a:lstStyle/>
          <a:p>
            <a:r>
              <a:rPr lang="tr-TR" dirty="0" smtClean="0"/>
              <a:t>DERS:</a:t>
            </a:r>
            <a:endParaRPr lang="tr-TR" dirty="0"/>
          </a:p>
        </p:txBody>
      </p:sp>
      <p:sp>
        <p:nvSpPr>
          <p:cNvPr id="9" name="Metin kutusu 8"/>
          <p:cNvSpPr txBox="1"/>
          <p:nvPr/>
        </p:nvSpPr>
        <p:spPr>
          <a:xfrm>
            <a:off x="3203848" y="2337185"/>
            <a:ext cx="907621" cy="369332"/>
          </a:xfrm>
          <a:prstGeom prst="rect">
            <a:avLst/>
          </a:prstGeom>
          <a:noFill/>
        </p:spPr>
        <p:txBody>
          <a:bodyPr wrap="none" rtlCol="0">
            <a:spAutoFit/>
          </a:bodyPr>
          <a:lstStyle/>
          <a:p>
            <a:r>
              <a:rPr lang="tr-TR" dirty="0" smtClean="0"/>
              <a:t>KONU:</a:t>
            </a:r>
            <a:endParaRPr lang="tr-TR" dirty="0"/>
          </a:p>
        </p:txBody>
      </p:sp>
      <p:sp>
        <p:nvSpPr>
          <p:cNvPr id="10" name="Metin kutusu 9"/>
          <p:cNvSpPr txBox="1"/>
          <p:nvPr/>
        </p:nvSpPr>
        <p:spPr>
          <a:xfrm>
            <a:off x="5796136" y="2316164"/>
            <a:ext cx="777777" cy="369332"/>
          </a:xfrm>
          <a:prstGeom prst="rect">
            <a:avLst/>
          </a:prstGeom>
          <a:noFill/>
        </p:spPr>
        <p:txBody>
          <a:bodyPr wrap="none" rtlCol="0">
            <a:spAutoFit/>
          </a:bodyPr>
          <a:lstStyle/>
          <a:p>
            <a:r>
              <a:rPr lang="tr-TR" dirty="0" smtClean="0"/>
              <a:t>SÜRE:</a:t>
            </a:r>
            <a:endParaRPr lang="tr-TR" dirty="0"/>
          </a:p>
        </p:txBody>
      </p:sp>
    </p:spTree>
    <p:extLst>
      <p:ext uri="{BB962C8B-B14F-4D97-AF65-F5344CB8AC3E}">
        <p14:creationId xmlns:p14="http://schemas.microsoft.com/office/powerpoint/2010/main" val="43827442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smtClean="0"/>
              <a:t>ÖZET</a:t>
            </a:r>
            <a:endParaRPr lang="tr-TR" dirty="0"/>
          </a:p>
        </p:txBody>
      </p:sp>
      <p:sp>
        <p:nvSpPr>
          <p:cNvPr id="3" name="İçerik Yer Tutucusu 2"/>
          <p:cNvSpPr>
            <a:spLocks noGrp="1"/>
          </p:cNvSpPr>
          <p:nvPr>
            <p:ph idx="1"/>
          </p:nvPr>
        </p:nvSpPr>
        <p:spPr/>
        <p:txBody>
          <a:bodyPr>
            <a:normAutofit/>
          </a:bodyPr>
          <a:lstStyle/>
          <a:p>
            <a:r>
              <a:rPr lang="tr-TR" sz="3600" dirty="0" smtClean="0"/>
              <a:t>Bu bölümde resimlerin eğitimde kullanımı sunulmuştur. Resimler eğitimde dekor, gösterim, yorumlama (organize etme, ilişkilendirme, karşılaştırma) amaçlı kullanılırlar. Öğretmenler derslerini planlarken dersin bölümlerine göre uygun resim tercih etmeleri öğrenmeyi kolaylaştıracaktır.  </a:t>
            </a:r>
          </a:p>
        </p:txBody>
      </p:sp>
    </p:spTree>
    <p:extLst>
      <p:ext uri="{BB962C8B-B14F-4D97-AF65-F5344CB8AC3E}">
        <p14:creationId xmlns:p14="http://schemas.microsoft.com/office/powerpoint/2010/main" val="11698339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endParaRPr lang="tr-TR"/>
          </a:p>
        </p:txBody>
      </p:sp>
      <p:sp>
        <p:nvSpPr>
          <p:cNvPr id="3" name="İçerik Yer Tutucusu 2"/>
          <p:cNvSpPr>
            <a:spLocks noGrp="1"/>
          </p:cNvSpPr>
          <p:nvPr>
            <p:ph idx="1"/>
          </p:nvPr>
        </p:nvSpPr>
        <p:spPr/>
        <p:txBody>
          <a:bodyPr>
            <a:normAutofit/>
          </a:bodyPr>
          <a:lstStyle/>
          <a:p>
            <a:pPr marL="68580" indent="0" algn="ctr">
              <a:buNone/>
            </a:pPr>
            <a:endParaRPr lang="tr-TR" sz="3600" dirty="0" smtClean="0"/>
          </a:p>
          <a:p>
            <a:pPr marL="68580" indent="0" algn="ctr">
              <a:buNone/>
            </a:pPr>
            <a:r>
              <a:rPr lang="tr-TR" sz="3600" dirty="0" smtClean="0"/>
              <a:t>Bin kelime ile anlatacaklarınızı bir resimle anlatabilir misiniz? </a:t>
            </a:r>
            <a:endParaRPr lang="tr-TR" sz="3600" dirty="0"/>
          </a:p>
        </p:txBody>
      </p:sp>
    </p:spTree>
    <p:extLst>
      <p:ext uri="{BB962C8B-B14F-4D97-AF65-F5344CB8AC3E}">
        <p14:creationId xmlns:p14="http://schemas.microsoft.com/office/powerpoint/2010/main" val="16359322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1043608" y="692696"/>
            <a:ext cx="7024744" cy="1143000"/>
          </a:xfrm>
        </p:spPr>
        <p:txBody>
          <a:bodyPr/>
          <a:lstStyle/>
          <a:p>
            <a:r>
              <a:rPr lang="tr-TR" b="1" dirty="0" smtClean="0"/>
              <a:t>Resimlerin </a:t>
            </a:r>
            <a:r>
              <a:rPr lang="tr-TR" b="1" dirty="0"/>
              <a:t>K</a:t>
            </a:r>
            <a:r>
              <a:rPr lang="tr-TR" b="1" dirty="0" smtClean="0"/>
              <a:t>ullanımı</a:t>
            </a:r>
            <a:endParaRPr lang="tr-TR" b="1" dirty="0"/>
          </a:p>
        </p:txBody>
      </p:sp>
      <p:sp>
        <p:nvSpPr>
          <p:cNvPr id="3" name="İçerik Yer Tutucusu 2"/>
          <p:cNvSpPr>
            <a:spLocks noGrp="1"/>
          </p:cNvSpPr>
          <p:nvPr>
            <p:ph idx="1"/>
          </p:nvPr>
        </p:nvSpPr>
        <p:spPr>
          <a:xfrm>
            <a:off x="685800" y="1964432"/>
            <a:ext cx="7848600" cy="3048744"/>
          </a:xfrm>
        </p:spPr>
        <p:txBody>
          <a:bodyPr>
            <a:noAutofit/>
          </a:bodyPr>
          <a:lstStyle/>
          <a:p>
            <a:pPr lvl="0"/>
            <a:r>
              <a:rPr lang="tr-TR" sz="2400" dirty="0"/>
              <a:t>Konudaki önemli olan bilgilere öğrenenin dikkati çekilir.</a:t>
            </a:r>
          </a:p>
          <a:p>
            <a:pPr lvl="0"/>
            <a:r>
              <a:rPr lang="tr-TR" sz="2400" dirty="0"/>
              <a:t>Konuyla ilgili ön bilgiler harekete geçirilir.</a:t>
            </a:r>
          </a:p>
          <a:p>
            <a:pPr lvl="0"/>
            <a:r>
              <a:rPr lang="tr-TR" sz="2400" dirty="0"/>
              <a:t>Yeni anlamlandırmalar oluşturulabilir.</a:t>
            </a:r>
          </a:p>
          <a:p>
            <a:pPr lvl="0"/>
            <a:r>
              <a:rPr lang="tr-TR" sz="2400" dirty="0"/>
              <a:t>Yeni ve genişletilmiş bilişsel modeller oluşturulabilir.</a:t>
            </a:r>
          </a:p>
          <a:p>
            <a:pPr lvl="0"/>
            <a:r>
              <a:rPr lang="tr-TR" sz="2400" dirty="0"/>
              <a:t>Bilgi transferini sağlar ve kolaylaştırır.</a:t>
            </a:r>
          </a:p>
          <a:p>
            <a:pPr lvl="0"/>
            <a:r>
              <a:rPr lang="tr-TR" sz="2400" dirty="0"/>
              <a:t>Öğretim amaçlarını tamamlamak ve başlatmak için öğrenenler motive edilir.</a:t>
            </a:r>
          </a:p>
          <a:p>
            <a:endParaRPr lang="tr-TR" sz="3600" dirty="0"/>
          </a:p>
        </p:txBody>
      </p:sp>
    </p:spTree>
    <p:extLst>
      <p:ext uri="{BB962C8B-B14F-4D97-AF65-F5344CB8AC3E}">
        <p14:creationId xmlns:p14="http://schemas.microsoft.com/office/powerpoint/2010/main" val="13871273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1043608" y="692696"/>
            <a:ext cx="7024744" cy="1143000"/>
          </a:xfrm>
        </p:spPr>
        <p:txBody>
          <a:bodyPr>
            <a:normAutofit/>
          </a:bodyPr>
          <a:lstStyle/>
          <a:p>
            <a:r>
              <a:rPr lang="tr-TR" dirty="0" smtClean="0"/>
              <a:t>Resimlerin Genel Özellikleri</a:t>
            </a:r>
            <a:endParaRPr lang="tr-TR" dirty="0"/>
          </a:p>
        </p:txBody>
      </p:sp>
      <p:sp>
        <p:nvSpPr>
          <p:cNvPr id="6" name="İçerik Yer Tutucusu 5"/>
          <p:cNvSpPr>
            <a:spLocks noGrp="1"/>
          </p:cNvSpPr>
          <p:nvPr>
            <p:ph idx="1"/>
          </p:nvPr>
        </p:nvSpPr>
        <p:spPr>
          <a:xfrm>
            <a:off x="539552" y="2420888"/>
            <a:ext cx="7776864" cy="3411741"/>
          </a:xfrm>
        </p:spPr>
        <p:txBody>
          <a:bodyPr>
            <a:normAutofit fontScale="92500" lnSpcReduction="10000"/>
          </a:bodyPr>
          <a:lstStyle/>
          <a:p>
            <a:pPr marL="0" lvl="0" indent="0">
              <a:buNone/>
            </a:pPr>
            <a:r>
              <a:rPr lang="tr-TR" sz="3000" dirty="0" smtClean="0"/>
              <a:t>Eğitim Ortamlarında Resim Kullanımının Avantajları </a:t>
            </a:r>
          </a:p>
          <a:p>
            <a:pPr lvl="0"/>
            <a:endParaRPr lang="tr-TR" dirty="0" smtClean="0"/>
          </a:p>
          <a:p>
            <a:pPr lvl="0"/>
            <a:r>
              <a:rPr lang="tr-TR" sz="3000" dirty="0" smtClean="0"/>
              <a:t>Herhangi </a:t>
            </a:r>
            <a:r>
              <a:rPr lang="tr-TR" sz="3000" dirty="0"/>
              <a:t>bir donanım gerektirmediği için kullanımı kolaydır. </a:t>
            </a:r>
          </a:p>
          <a:p>
            <a:pPr lvl="0"/>
            <a:r>
              <a:rPr lang="tr-TR" sz="3000" dirty="0"/>
              <a:t>Nispeten ucuz materyallerdir.</a:t>
            </a:r>
          </a:p>
          <a:p>
            <a:pPr lvl="0"/>
            <a:r>
              <a:rPr lang="tr-TR" sz="3000" dirty="0"/>
              <a:t>Her seviyedeki konu ve amaçlar için ders içerisinde kullanılabilmektedir.</a:t>
            </a:r>
          </a:p>
          <a:p>
            <a:pPr marL="68580" indent="0">
              <a:buNone/>
            </a:pPr>
            <a:endParaRPr lang="tr-TR" dirty="0" smtClean="0">
              <a:solidFill>
                <a:schemeClr val="tx1"/>
              </a:solidFill>
            </a:endParaRPr>
          </a:p>
        </p:txBody>
      </p:sp>
    </p:spTree>
    <p:extLst>
      <p:ext uri="{BB962C8B-B14F-4D97-AF65-F5344CB8AC3E}">
        <p14:creationId xmlns:p14="http://schemas.microsoft.com/office/powerpoint/2010/main" val="35227406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899864" y="1082824"/>
            <a:ext cx="7848600" cy="762000"/>
          </a:xfrm>
        </p:spPr>
        <p:txBody>
          <a:bodyPr>
            <a:noAutofit/>
          </a:bodyPr>
          <a:lstStyle/>
          <a:p>
            <a:r>
              <a:rPr lang="tr-TR" sz="3600" dirty="0" smtClean="0"/>
              <a:t>Resimlerin Genel Özellikleri</a:t>
            </a:r>
            <a:endParaRPr lang="tr-TR" sz="3600" dirty="0"/>
          </a:p>
        </p:txBody>
      </p:sp>
      <p:sp>
        <p:nvSpPr>
          <p:cNvPr id="3" name="İçerik Yer Tutucusu 2"/>
          <p:cNvSpPr>
            <a:spLocks noGrp="1"/>
          </p:cNvSpPr>
          <p:nvPr>
            <p:ph idx="1"/>
          </p:nvPr>
        </p:nvSpPr>
        <p:spPr>
          <a:xfrm>
            <a:off x="685800" y="2180456"/>
            <a:ext cx="7848600" cy="2184648"/>
          </a:xfrm>
        </p:spPr>
        <p:txBody>
          <a:bodyPr>
            <a:normAutofit fontScale="55000" lnSpcReduction="20000"/>
          </a:bodyPr>
          <a:lstStyle/>
          <a:p>
            <a:pPr marL="0" lvl="0" indent="0">
              <a:buNone/>
            </a:pPr>
            <a:r>
              <a:rPr lang="tr-TR" sz="4500" dirty="0" smtClean="0"/>
              <a:t>Eğitim Ortamlarında Resim Kullanımının Dezavantajları</a:t>
            </a:r>
          </a:p>
          <a:p>
            <a:pPr lvl="0"/>
            <a:endParaRPr lang="tr-TR" sz="4500" dirty="0" smtClean="0"/>
          </a:p>
          <a:p>
            <a:pPr lvl="0"/>
            <a:r>
              <a:rPr lang="tr-TR" sz="4500" dirty="0" smtClean="0"/>
              <a:t>Bazı </a:t>
            </a:r>
            <a:r>
              <a:rPr lang="tr-TR" sz="4500" dirty="0"/>
              <a:t>resimlerin tasarlanması için özel bir emek harcamak gerekir.</a:t>
            </a:r>
          </a:p>
          <a:p>
            <a:pPr lvl="0"/>
            <a:r>
              <a:rPr lang="tr-TR" sz="4500" dirty="0"/>
              <a:t>Bazı resimler sembolik oldukları için anlamları kişiden kişiye değişebilir veya yanlış anlaşılabilir.</a:t>
            </a:r>
          </a:p>
          <a:p>
            <a:endParaRPr lang="tr-TR" dirty="0"/>
          </a:p>
        </p:txBody>
      </p:sp>
    </p:spTree>
    <p:extLst>
      <p:ext uri="{BB962C8B-B14F-4D97-AF65-F5344CB8AC3E}">
        <p14:creationId xmlns:p14="http://schemas.microsoft.com/office/powerpoint/2010/main" val="25102332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a:bodyPr>
          <a:lstStyle/>
          <a:p>
            <a:r>
              <a:rPr lang="tr-TR" dirty="0"/>
              <a:t>Resimlerin Kullanım </a:t>
            </a:r>
            <a:r>
              <a:rPr lang="tr-TR" dirty="0" smtClean="0"/>
              <a:t>Amaçları</a:t>
            </a:r>
            <a:endParaRPr lang="tr-TR" dirty="0"/>
          </a:p>
        </p:txBody>
      </p:sp>
      <p:sp>
        <p:nvSpPr>
          <p:cNvPr id="3" name="İçerik Yer Tutucusu 2"/>
          <p:cNvSpPr>
            <a:spLocks noGrp="1"/>
          </p:cNvSpPr>
          <p:nvPr>
            <p:ph idx="1"/>
          </p:nvPr>
        </p:nvSpPr>
        <p:spPr/>
        <p:txBody>
          <a:bodyPr/>
          <a:lstStyle/>
          <a:p>
            <a:pPr lvl="1"/>
            <a:r>
              <a:rPr lang="tr-TR" sz="3200" dirty="0"/>
              <a:t>Dekor</a:t>
            </a:r>
          </a:p>
          <a:p>
            <a:pPr lvl="1"/>
            <a:r>
              <a:rPr lang="tr-TR" sz="3200" dirty="0"/>
              <a:t>Gösterim</a:t>
            </a:r>
          </a:p>
          <a:p>
            <a:pPr lvl="1"/>
            <a:r>
              <a:rPr lang="tr-TR" sz="3200" dirty="0"/>
              <a:t>Yorumlama</a:t>
            </a:r>
          </a:p>
          <a:p>
            <a:pPr lvl="2"/>
            <a:r>
              <a:rPr lang="tr-TR" sz="3200" dirty="0"/>
              <a:t>Organize etme</a:t>
            </a:r>
          </a:p>
          <a:p>
            <a:pPr lvl="2"/>
            <a:r>
              <a:rPr lang="tr-TR" sz="3200" dirty="0"/>
              <a:t>İlişkilendirme</a:t>
            </a:r>
          </a:p>
          <a:p>
            <a:pPr lvl="2"/>
            <a:r>
              <a:rPr lang="tr-TR" sz="3200" dirty="0" smtClean="0"/>
              <a:t>Karşılaştırma</a:t>
            </a:r>
            <a:endParaRPr lang="tr-TR" sz="3200" dirty="0"/>
          </a:p>
        </p:txBody>
      </p:sp>
    </p:spTree>
    <p:extLst>
      <p:ext uri="{BB962C8B-B14F-4D97-AF65-F5344CB8AC3E}">
        <p14:creationId xmlns:p14="http://schemas.microsoft.com/office/powerpoint/2010/main" val="12411250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Yuvarlatılmış Dikdörtgen 6"/>
          <p:cNvSpPr/>
          <p:nvPr/>
        </p:nvSpPr>
        <p:spPr>
          <a:xfrm>
            <a:off x="2411760" y="3347700"/>
            <a:ext cx="4032448" cy="25202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tr-TR" i="1" dirty="0"/>
          </a:p>
        </p:txBody>
      </p:sp>
      <p:sp>
        <p:nvSpPr>
          <p:cNvPr id="2" name="Başlık 1"/>
          <p:cNvSpPr>
            <a:spLocks noGrp="1"/>
          </p:cNvSpPr>
          <p:nvPr>
            <p:ph type="title"/>
          </p:nvPr>
        </p:nvSpPr>
        <p:spPr/>
        <p:txBody>
          <a:bodyPr>
            <a:normAutofit/>
          </a:bodyPr>
          <a:lstStyle/>
          <a:p>
            <a:r>
              <a:rPr lang="tr-TR" dirty="0"/>
              <a:t>Dekor </a:t>
            </a:r>
            <a:r>
              <a:rPr lang="tr-TR" dirty="0" smtClean="0"/>
              <a:t>Amaçlı Kullanım</a:t>
            </a:r>
            <a:endParaRPr lang="tr-TR" dirty="0"/>
          </a:p>
        </p:txBody>
      </p:sp>
      <p:sp>
        <p:nvSpPr>
          <p:cNvPr id="3" name="İçerik Yer Tutucusu 2"/>
          <p:cNvSpPr>
            <a:spLocks noGrp="1"/>
          </p:cNvSpPr>
          <p:nvPr>
            <p:ph idx="1"/>
          </p:nvPr>
        </p:nvSpPr>
        <p:spPr>
          <a:xfrm>
            <a:off x="685800" y="1676400"/>
            <a:ext cx="7848600" cy="4128864"/>
          </a:xfrm>
        </p:spPr>
        <p:txBody>
          <a:bodyPr>
            <a:normAutofit/>
          </a:bodyPr>
          <a:lstStyle/>
          <a:p>
            <a:r>
              <a:rPr lang="tr-TR" sz="2400" dirty="0" smtClean="0"/>
              <a:t>Anlatıma </a:t>
            </a:r>
            <a:r>
              <a:rPr lang="tr-TR" sz="2400" dirty="0"/>
              <a:t>ve öğretime estetik, mizah veya motivasyon faktörleri katmak için </a:t>
            </a:r>
            <a:r>
              <a:rPr lang="tr-TR" sz="2400" dirty="0" smtClean="0"/>
              <a:t>kullanılır.</a:t>
            </a:r>
          </a:p>
          <a:p>
            <a:r>
              <a:rPr lang="tr-TR" sz="2400" dirty="0" smtClean="0"/>
              <a:t>Bu </a:t>
            </a:r>
            <a:r>
              <a:rPr lang="tr-TR" sz="2400" dirty="0"/>
              <a:t>tür resimler, anlatılan konu ile ilgili olsa dahi öğretimi destekleyici bir rolü yoktur</a:t>
            </a:r>
            <a:r>
              <a:rPr lang="tr-TR" sz="2400" dirty="0" smtClean="0"/>
              <a:t>.</a:t>
            </a:r>
          </a:p>
          <a:p>
            <a:endParaRPr lang="tr-TR" sz="2400" dirty="0"/>
          </a:p>
          <a:p>
            <a:endParaRPr lang="tr-TR" sz="2400" dirty="0"/>
          </a:p>
        </p:txBody>
      </p:sp>
      <p:pic>
        <p:nvPicPr>
          <p:cNvPr id="4" name="Resim 3"/>
          <p:cNvPicPr/>
          <p:nvPr/>
        </p:nvPicPr>
        <p:blipFill>
          <a:blip r:embed="rId3" cstate="print"/>
          <a:stretch>
            <a:fillRect/>
          </a:stretch>
        </p:blipFill>
        <p:spPr>
          <a:xfrm>
            <a:off x="2771800" y="3419708"/>
            <a:ext cx="3240360" cy="2376264"/>
          </a:xfrm>
          <a:prstGeom prst="rect">
            <a:avLst/>
          </a:prstGeom>
        </p:spPr>
      </p:pic>
      <p:sp>
        <p:nvSpPr>
          <p:cNvPr id="5" name="Metin kutusu 4"/>
          <p:cNvSpPr txBox="1"/>
          <p:nvPr/>
        </p:nvSpPr>
        <p:spPr>
          <a:xfrm>
            <a:off x="2388932" y="5867980"/>
            <a:ext cx="4021870" cy="369332"/>
          </a:xfrm>
          <a:prstGeom prst="rect">
            <a:avLst/>
          </a:prstGeom>
          <a:noFill/>
        </p:spPr>
        <p:txBody>
          <a:bodyPr wrap="none" rtlCol="0">
            <a:spAutoFit/>
          </a:bodyPr>
          <a:lstStyle/>
          <a:p>
            <a:r>
              <a:rPr lang="tr-TR" dirty="0" smtClean="0"/>
              <a:t>Örnek: Kitap kapakları, dekoratif resimler</a:t>
            </a:r>
            <a:endParaRPr lang="tr-TR" dirty="0"/>
          </a:p>
        </p:txBody>
      </p:sp>
    </p:spTree>
    <p:extLst>
      <p:ext uri="{BB962C8B-B14F-4D97-AF65-F5344CB8AC3E}">
        <p14:creationId xmlns:p14="http://schemas.microsoft.com/office/powerpoint/2010/main" val="29278499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a:bodyPr>
          <a:lstStyle/>
          <a:p>
            <a:r>
              <a:rPr lang="tr-TR" dirty="0"/>
              <a:t>Gösterim </a:t>
            </a:r>
            <a:r>
              <a:rPr lang="tr-TR" dirty="0" smtClean="0"/>
              <a:t>Amaçlı Kullanım</a:t>
            </a:r>
            <a:endParaRPr lang="tr-TR" dirty="0"/>
          </a:p>
        </p:txBody>
      </p:sp>
      <p:sp>
        <p:nvSpPr>
          <p:cNvPr id="3" name="İçerik Yer Tutucusu 2"/>
          <p:cNvSpPr>
            <a:spLocks noGrp="1"/>
          </p:cNvSpPr>
          <p:nvPr>
            <p:ph idx="1"/>
          </p:nvPr>
        </p:nvSpPr>
        <p:spPr>
          <a:xfrm>
            <a:off x="685800" y="1676400"/>
            <a:ext cx="4102224" cy="4648200"/>
          </a:xfrm>
        </p:spPr>
        <p:txBody>
          <a:bodyPr>
            <a:normAutofit fontScale="92500" lnSpcReduction="10000"/>
          </a:bodyPr>
          <a:lstStyle/>
          <a:p>
            <a:r>
              <a:rPr lang="tr-TR" dirty="0"/>
              <a:t>Ders içeriğini daha somut ve gerçekçi bir şekilde göstermek için </a:t>
            </a:r>
            <a:r>
              <a:rPr lang="tr-TR" dirty="0" smtClean="0"/>
              <a:t>kullanılır.</a:t>
            </a:r>
          </a:p>
          <a:p>
            <a:r>
              <a:rPr lang="tr-TR" dirty="0"/>
              <a:t>Bilginin hızlı ve kolay bir şekilde sunulmasını sağlar.</a:t>
            </a:r>
          </a:p>
          <a:p>
            <a:r>
              <a:rPr lang="tr-TR" dirty="0" smtClean="0"/>
              <a:t>Genellikle, nesnenin </a:t>
            </a:r>
            <a:r>
              <a:rPr lang="tr-TR" dirty="0"/>
              <a:t>gerçek fotoğrafı veya çizimi </a:t>
            </a:r>
            <a:r>
              <a:rPr lang="tr-TR" dirty="0" smtClean="0"/>
              <a:t>kullanılır.</a:t>
            </a:r>
          </a:p>
          <a:p>
            <a:endParaRPr lang="tr-TR" dirty="0"/>
          </a:p>
        </p:txBody>
      </p:sp>
      <p:sp>
        <p:nvSpPr>
          <p:cNvPr id="4" name="Yuvarlatılmış Dikdörtgen 3"/>
          <p:cNvSpPr/>
          <p:nvPr/>
        </p:nvSpPr>
        <p:spPr>
          <a:xfrm>
            <a:off x="4788024" y="1525798"/>
            <a:ext cx="3744416" cy="463950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tr-TR" i="1" dirty="0"/>
          </a:p>
        </p:txBody>
      </p:sp>
      <p:pic>
        <p:nvPicPr>
          <p:cNvPr id="6" name="Resim 5"/>
          <p:cNvPicPr/>
          <p:nvPr/>
        </p:nvPicPr>
        <p:blipFill rotWithShape="1">
          <a:blip r:embed="rId3" cstate="print"/>
          <a:srcRect l="2233" t="14987" r="13059" b="1826"/>
          <a:stretch/>
        </p:blipFill>
        <p:spPr bwMode="auto">
          <a:xfrm>
            <a:off x="4860032" y="1844824"/>
            <a:ext cx="3581499" cy="396044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471519709"/>
      </p:ext>
    </p:extLst>
  </p:cSld>
  <p:clrMapOvr>
    <a:masterClrMapping/>
  </p:clrMapOvr>
</p:sld>
</file>

<file path=ppt/theme/theme1.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616</TotalTime>
  <Words>1788</Words>
  <Application>Microsoft Office PowerPoint</Application>
  <PresentationFormat>Ekran Gösterisi (4:3)</PresentationFormat>
  <Paragraphs>178</Paragraphs>
  <Slides>27</Slides>
  <Notes>12</Notes>
  <HiddenSlides>0</HiddenSlides>
  <MMClips>0</MMClips>
  <ScaleCrop>false</ScaleCrop>
  <HeadingPairs>
    <vt:vector size="6" baseType="variant">
      <vt:variant>
        <vt:lpstr>Tema</vt:lpstr>
      </vt:variant>
      <vt:variant>
        <vt:i4>1</vt:i4>
      </vt:variant>
      <vt:variant>
        <vt:lpstr>Katıştırılmış OLE Hizmet Programları</vt:lpstr>
      </vt:variant>
      <vt:variant>
        <vt:i4>1</vt:i4>
      </vt:variant>
      <vt:variant>
        <vt:lpstr>Slayt Başlıkları</vt:lpstr>
      </vt:variant>
      <vt:variant>
        <vt:i4>27</vt:i4>
      </vt:variant>
    </vt:vector>
  </HeadingPairs>
  <TitlesOfParts>
    <vt:vector size="29" baseType="lpstr">
      <vt:lpstr>Ofis Teması</vt:lpstr>
      <vt:lpstr>Belge</vt:lpstr>
      <vt:lpstr>Resimlerin Kullanımı</vt:lpstr>
      <vt:lpstr>Kapsam</vt:lpstr>
      <vt:lpstr>PowerPoint Sunusu</vt:lpstr>
      <vt:lpstr>Resimlerin Kullanımı</vt:lpstr>
      <vt:lpstr>Resimlerin Genel Özellikleri</vt:lpstr>
      <vt:lpstr>Resimlerin Genel Özellikleri</vt:lpstr>
      <vt:lpstr>Resimlerin Kullanım Amaçları</vt:lpstr>
      <vt:lpstr>Dekor Amaçlı Kullanım</vt:lpstr>
      <vt:lpstr>Gösterim Amaçlı Kullanım</vt:lpstr>
      <vt:lpstr>Yorum Amaçlı Kullanım</vt:lpstr>
      <vt:lpstr>Yorum Amaçlı Kullanım  Organize Etme</vt:lpstr>
      <vt:lpstr>Yorum Amaçlı Kullanım  İlişkilendirme-1</vt:lpstr>
      <vt:lpstr>Yorum Amaçlı Kullanım  İlişkilendirme-2</vt:lpstr>
      <vt:lpstr>Etkinlik 3.1</vt:lpstr>
      <vt:lpstr>Etkinlik 3.1</vt:lpstr>
      <vt:lpstr>Görsellerin Ders İçinde Kullanımı </vt:lpstr>
      <vt:lpstr>Görsellerin Ders İçinde Kullanımı Dersin Giriş Aşaması  </vt:lpstr>
      <vt:lpstr>Etkinlik 3.2</vt:lpstr>
      <vt:lpstr>Etkinlik 3.2 -cevap-</vt:lpstr>
      <vt:lpstr>Görsellerin Ders İçinde Kullanımı -Dersin Sunumunda</vt:lpstr>
      <vt:lpstr>Etkinlik 3.3</vt:lpstr>
      <vt:lpstr>Etkinlik 3.3 -cevap-</vt:lpstr>
      <vt:lpstr>Görsellerin Ders İçinde Kullanımı -Dersin Sonunda</vt:lpstr>
      <vt:lpstr>Etkinlik 3.4</vt:lpstr>
      <vt:lpstr>Etkinlik 3.4 -cevap-</vt:lpstr>
      <vt:lpstr>Etkinlik 3.5</vt:lpstr>
      <vt:lpstr>ÖZET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Metinlerin Kullanımı</dc:title>
  <dc:creator>mbi</dc:creator>
  <cp:lastModifiedBy>mbi</cp:lastModifiedBy>
  <cp:revision>44</cp:revision>
  <dcterms:created xsi:type="dcterms:W3CDTF">2011-05-20T07:34:56Z</dcterms:created>
  <dcterms:modified xsi:type="dcterms:W3CDTF">2011-08-02T13:18:05Z</dcterms:modified>
</cp:coreProperties>
</file>